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6" r:id="rId2"/>
  </p:sldMasterIdLst>
  <p:notesMasterIdLst>
    <p:notesMasterId r:id="rId30"/>
  </p:notesMasterIdLst>
  <p:sldIdLst>
    <p:sldId id="288" r:id="rId3"/>
    <p:sldId id="379" r:id="rId4"/>
    <p:sldId id="462" r:id="rId5"/>
    <p:sldId id="473" r:id="rId6"/>
    <p:sldId id="474" r:id="rId7"/>
    <p:sldId id="475" r:id="rId8"/>
    <p:sldId id="261" r:id="rId9"/>
    <p:sldId id="463" r:id="rId10"/>
    <p:sldId id="464" r:id="rId11"/>
    <p:sldId id="478" r:id="rId12"/>
    <p:sldId id="460" r:id="rId13"/>
    <p:sldId id="461" r:id="rId14"/>
    <p:sldId id="399" r:id="rId15"/>
    <p:sldId id="453" r:id="rId16"/>
    <p:sldId id="414" r:id="rId17"/>
    <p:sldId id="419" r:id="rId18"/>
    <p:sldId id="481" r:id="rId19"/>
    <p:sldId id="275" r:id="rId20"/>
    <p:sldId id="456" r:id="rId21"/>
    <p:sldId id="444" r:id="rId22"/>
    <p:sldId id="482" r:id="rId23"/>
    <p:sldId id="472" r:id="rId24"/>
    <p:sldId id="479" r:id="rId25"/>
    <p:sldId id="476" r:id="rId26"/>
    <p:sldId id="477" r:id="rId27"/>
    <p:sldId id="274" r:id="rId28"/>
    <p:sldId id="457" r:id="rId29"/>
  </p:sldIdLst>
  <p:sldSz cx="12192000" cy="6858000"/>
  <p:notesSz cx="6858000" cy="9947275"/>
  <p:embeddedFontLst>
    <p:embeddedFont>
      <p:font typeface="Roboto" panose="020B0604020202020204" charset="0"/>
      <p:regular r:id="rId31"/>
      <p:bold r:id="rId32"/>
      <p:italic r:id="rId33"/>
    </p:embeddedFont>
    <p:embeddedFont>
      <p:font typeface="Bariol" panose="02000506040000020003" charset="0"/>
      <p:regular r:id="rId34"/>
      <p:italic r:id="rId35"/>
    </p:embeddedFont>
    <p:embeddedFont>
      <p:font typeface="Calibri Light" panose="020F0302020204030204" pitchFamily="34" charset="0"/>
      <p:regular r:id="rId36"/>
      <p:italic r:id="rId37"/>
    </p:embeddedFont>
    <p:embeddedFont>
      <p:font typeface="Calibri" panose="020F0502020204030204" pitchFamily="34" charset="0"/>
      <p:regular r:id="rId38"/>
      <p:bold r:id="rId39"/>
      <p:italic r:id="rId40"/>
      <p:boldItalic r:id="rId41"/>
    </p:embeddedFont>
    <p:embeddedFont>
      <p:font typeface="ＭＳ Ｐゴシック" panose="020B0600070205080204" pitchFamily="34" charset="-128"/>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310" autoAdjust="0"/>
  </p:normalViewPr>
  <p:slideViewPr>
    <p:cSldViewPr snapToGrid="0">
      <p:cViewPr varScale="1">
        <p:scale>
          <a:sx n="61" d="100"/>
          <a:sy n="61" d="100"/>
        </p:scale>
        <p:origin x="1474" y="58"/>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4F92C-F370-4FCA-B4A7-7C182481013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611340E9-8F3E-477F-97BF-FB9E1C48C5E7}">
      <dgm:prSet phldrT="[Text]"/>
      <dgm:spPr/>
      <dgm:t>
        <a:bodyPr/>
        <a:lstStyle/>
        <a:p>
          <a:r>
            <a:rPr lang="en-GB" dirty="0"/>
            <a:t>Rationale</a:t>
          </a:r>
        </a:p>
      </dgm:t>
    </dgm:pt>
    <dgm:pt modelId="{51361A70-879B-4DFD-8715-8EDC99769FF1}" type="parTrans" cxnId="{4F9B84DD-BD81-40BD-BEFD-AC316B2375C1}">
      <dgm:prSet/>
      <dgm:spPr/>
      <dgm:t>
        <a:bodyPr/>
        <a:lstStyle/>
        <a:p>
          <a:endParaRPr lang="en-GB"/>
        </a:p>
      </dgm:t>
    </dgm:pt>
    <dgm:pt modelId="{16BA9574-A2CD-4617-803E-D9496882C9A2}" type="sibTrans" cxnId="{4F9B84DD-BD81-40BD-BEFD-AC316B2375C1}">
      <dgm:prSet/>
      <dgm:spPr/>
      <dgm:t>
        <a:bodyPr/>
        <a:lstStyle/>
        <a:p>
          <a:endParaRPr lang="en-GB"/>
        </a:p>
      </dgm:t>
    </dgm:pt>
    <dgm:pt modelId="{F2B99BC5-116E-47B0-BF75-7D96047D489C}">
      <dgm:prSet phldrT="[Text]"/>
      <dgm:spPr/>
      <dgm:t>
        <a:bodyPr/>
        <a:lstStyle/>
        <a:p>
          <a:r>
            <a:rPr lang="en-GB" dirty="0"/>
            <a:t>Evaluation</a:t>
          </a:r>
        </a:p>
      </dgm:t>
    </dgm:pt>
    <dgm:pt modelId="{72611548-4755-476C-8C47-9065B92A738F}" type="parTrans" cxnId="{32F954BD-72DE-4A4B-8A2D-39B01D06519D}">
      <dgm:prSet/>
      <dgm:spPr/>
      <dgm:t>
        <a:bodyPr/>
        <a:lstStyle/>
        <a:p>
          <a:endParaRPr lang="en-GB"/>
        </a:p>
      </dgm:t>
    </dgm:pt>
    <dgm:pt modelId="{3D2122FE-FDBE-4962-8BB5-D3A90EF9B9A0}" type="sibTrans" cxnId="{32F954BD-72DE-4A4B-8A2D-39B01D06519D}">
      <dgm:prSet/>
      <dgm:spPr/>
      <dgm:t>
        <a:bodyPr/>
        <a:lstStyle/>
        <a:p>
          <a:endParaRPr lang="en-GB"/>
        </a:p>
      </dgm:t>
    </dgm:pt>
    <dgm:pt modelId="{737B6E32-027D-471F-99D7-01D40B13B262}">
      <dgm:prSet phldrT="[Text]"/>
      <dgm:spPr/>
      <dgm:t>
        <a:bodyPr/>
        <a:lstStyle/>
        <a:p>
          <a:r>
            <a:rPr lang="en-GB" dirty="0"/>
            <a:t>Feedback</a:t>
          </a:r>
        </a:p>
      </dgm:t>
    </dgm:pt>
    <dgm:pt modelId="{3CAEC0C2-578D-45F3-9036-2E13DCB18C0C}" type="parTrans" cxnId="{6F31F179-3914-49A6-B5C3-679BCD838430}">
      <dgm:prSet/>
      <dgm:spPr/>
      <dgm:t>
        <a:bodyPr/>
        <a:lstStyle/>
        <a:p>
          <a:endParaRPr lang="en-GB"/>
        </a:p>
      </dgm:t>
    </dgm:pt>
    <dgm:pt modelId="{3B74A9F7-5432-4E0D-B05B-447E93B33151}" type="sibTrans" cxnId="{6F31F179-3914-49A6-B5C3-679BCD838430}">
      <dgm:prSet/>
      <dgm:spPr/>
      <dgm:t>
        <a:bodyPr/>
        <a:lstStyle/>
        <a:p>
          <a:endParaRPr lang="en-GB"/>
        </a:p>
      </dgm:t>
    </dgm:pt>
    <dgm:pt modelId="{8B4E2B0A-82A3-43CB-9C03-EA4D7CDE7D02}">
      <dgm:prSet phldrT="[Text]"/>
      <dgm:spPr/>
      <dgm:t>
        <a:bodyPr/>
        <a:lstStyle/>
        <a:p>
          <a:r>
            <a:rPr lang="en-GB" dirty="0"/>
            <a:t>Objectives</a:t>
          </a:r>
        </a:p>
      </dgm:t>
    </dgm:pt>
    <dgm:pt modelId="{A42E93F6-FAF3-4A25-828D-4138C1D0B629}" type="parTrans" cxnId="{6391B735-4779-4980-AEC4-62063004C51E}">
      <dgm:prSet/>
      <dgm:spPr/>
      <dgm:t>
        <a:bodyPr/>
        <a:lstStyle/>
        <a:p>
          <a:endParaRPr lang="en-GB"/>
        </a:p>
      </dgm:t>
    </dgm:pt>
    <dgm:pt modelId="{94731BD1-F551-4142-BB28-8FE56FE4FE3B}" type="sibTrans" cxnId="{6391B735-4779-4980-AEC4-62063004C51E}">
      <dgm:prSet/>
      <dgm:spPr/>
      <dgm:t>
        <a:bodyPr/>
        <a:lstStyle/>
        <a:p>
          <a:endParaRPr lang="en-GB"/>
        </a:p>
      </dgm:t>
    </dgm:pt>
    <dgm:pt modelId="{5A87138F-962D-4E80-9E4E-A5690DB7D5C9}">
      <dgm:prSet phldrT="[Text]"/>
      <dgm:spPr/>
      <dgm:t>
        <a:bodyPr/>
        <a:lstStyle/>
        <a:p>
          <a:r>
            <a:rPr lang="en-GB" dirty="0"/>
            <a:t>Appraisal</a:t>
          </a:r>
        </a:p>
      </dgm:t>
    </dgm:pt>
    <dgm:pt modelId="{9630C85E-18F7-44DC-8F0B-DDE99CE7AFB1}" type="parTrans" cxnId="{26D60640-5D95-4488-BBD8-5E3B698BBD92}">
      <dgm:prSet/>
      <dgm:spPr/>
      <dgm:t>
        <a:bodyPr/>
        <a:lstStyle/>
        <a:p>
          <a:endParaRPr lang="en-GB"/>
        </a:p>
      </dgm:t>
    </dgm:pt>
    <dgm:pt modelId="{1064BB29-B873-48E7-92EA-CE87F7179CD4}" type="sibTrans" cxnId="{26D60640-5D95-4488-BBD8-5E3B698BBD92}">
      <dgm:prSet/>
      <dgm:spPr/>
      <dgm:t>
        <a:bodyPr/>
        <a:lstStyle/>
        <a:p>
          <a:endParaRPr lang="en-GB"/>
        </a:p>
      </dgm:t>
    </dgm:pt>
    <dgm:pt modelId="{2CDF08D4-8A59-45F7-9F09-8ACF20A0592F}">
      <dgm:prSet phldrT="[Text]"/>
      <dgm:spPr/>
      <dgm:t>
        <a:bodyPr/>
        <a:lstStyle/>
        <a:p>
          <a:r>
            <a:rPr lang="en-GB" dirty="0"/>
            <a:t>Monitoring</a:t>
          </a:r>
        </a:p>
      </dgm:t>
    </dgm:pt>
    <dgm:pt modelId="{F06FBE54-62E6-4230-9445-8DA20A9656AB}" type="parTrans" cxnId="{5F6483D2-6E8D-4BFE-A64F-9B1ACD57C377}">
      <dgm:prSet/>
      <dgm:spPr/>
      <dgm:t>
        <a:bodyPr/>
        <a:lstStyle/>
        <a:p>
          <a:endParaRPr lang="en-GB"/>
        </a:p>
      </dgm:t>
    </dgm:pt>
    <dgm:pt modelId="{5AD6B3D5-B1E9-42C5-A111-F970E03A08A7}" type="sibTrans" cxnId="{5F6483D2-6E8D-4BFE-A64F-9B1ACD57C377}">
      <dgm:prSet/>
      <dgm:spPr/>
      <dgm:t>
        <a:bodyPr/>
        <a:lstStyle/>
        <a:p>
          <a:endParaRPr lang="en-GB"/>
        </a:p>
      </dgm:t>
    </dgm:pt>
    <dgm:pt modelId="{250B17FD-5EC3-45AA-B946-1CA1713D9FA5}" type="pres">
      <dgm:prSet presAssocID="{93F4F92C-F370-4FCA-B4A7-7C182481013C}" presName="cycle" presStyleCnt="0">
        <dgm:presLayoutVars>
          <dgm:dir/>
          <dgm:resizeHandles val="exact"/>
        </dgm:presLayoutVars>
      </dgm:prSet>
      <dgm:spPr/>
      <dgm:t>
        <a:bodyPr/>
        <a:lstStyle/>
        <a:p>
          <a:endParaRPr lang="nl-NL"/>
        </a:p>
      </dgm:t>
    </dgm:pt>
    <dgm:pt modelId="{95977A71-CF37-461A-80D1-91DC1B2385B6}" type="pres">
      <dgm:prSet presAssocID="{611340E9-8F3E-477F-97BF-FB9E1C48C5E7}" presName="node" presStyleLbl="node1" presStyleIdx="0" presStyleCnt="6">
        <dgm:presLayoutVars>
          <dgm:bulletEnabled val="1"/>
        </dgm:presLayoutVars>
      </dgm:prSet>
      <dgm:spPr/>
      <dgm:t>
        <a:bodyPr/>
        <a:lstStyle/>
        <a:p>
          <a:endParaRPr lang="nl-NL"/>
        </a:p>
      </dgm:t>
    </dgm:pt>
    <dgm:pt modelId="{A2330D58-E343-435F-AB87-71B96A7A0FB7}" type="pres">
      <dgm:prSet presAssocID="{16BA9574-A2CD-4617-803E-D9496882C9A2}" presName="sibTrans" presStyleLbl="sibTrans2D1" presStyleIdx="0" presStyleCnt="6"/>
      <dgm:spPr/>
      <dgm:t>
        <a:bodyPr/>
        <a:lstStyle/>
        <a:p>
          <a:endParaRPr lang="nl-NL"/>
        </a:p>
      </dgm:t>
    </dgm:pt>
    <dgm:pt modelId="{8E12FB3C-A89D-4E28-B546-161A55C4C8D6}" type="pres">
      <dgm:prSet presAssocID="{16BA9574-A2CD-4617-803E-D9496882C9A2}" presName="connectorText" presStyleLbl="sibTrans2D1" presStyleIdx="0" presStyleCnt="6"/>
      <dgm:spPr/>
      <dgm:t>
        <a:bodyPr/>
        <a:lstStyle/>
        <a:p>
          <a:endParaRPr lang="nl-NL"/>
        </a:p>
      </dgm:t>
    </dgm:pt>
    <dgm:pt modelId="{D113CCE1-EA81-47D6-8283-2141EF732EDD}" type="pres">
      <dgm:prSet presAssocID="{8B4E2B0A-82A3-43CB-9C03-EA4D7CDE7D02}" presName="node" presStyleLbl="node1" presStyleIdx="1" presStyleCnt="6">
        <dgm:presLayoutVars>
          <dgm:bulletEnabled val="1"/>
        </dgm:presLayoutVars>
      </dgm:prSet>
      <dgm:spPr/>
      <dgm:t>
        <a:bodyPr/>
        <a:lstStyle/>
        <a:p>
          <a:endParaRPr lang="nl-NL"/>
        </a:p>
      </dgm:t>
    </dgm:pt>
    <dgm:pt modelId="{A106DB5F-A782-4FC4-B2F6-5F6F7CEC879E}" type="pres">
      <dgm:prSet presAssocID="{94731BD1-F551-4142-BB28-8FE56FE4FE3B}" presName="sibTrans" presStyleLbl="sibTrans2D1" presStyleIdx="1" presStyleCnt="6"/>
      <dgm:spPr/>
      <dgm:t>
        <a:bodyPr/>
        <a:lstStyle/>
        <a:p>
          <a:endParaRPr lang="nl-NL"/>
        </a:p>
      </dgm:t>
    </dgm:pt>
    <dgm:pt modelId="{552DD283-04A7-4E0B-92A3-3E2F92FCDD29}" type="pres">
      <dgm:prSet presAssocID="{94731BD1-F551-4142-BB28-8FE56FE4FE3B}" presName="connectorText" presStyleLbl="sibTrans2D1" presStyleIdx="1" presStyleCnt="6"/>
      <dgm:spPr/>
      <dgm:t>
        <a:bodyPr/>
        <a:lstStyle/>
        <a:p>
          <a:endParaRPr lang="nl-NL"/>
        </a:p>
      </dgm:t>
    </dgm:pt>
    <dgm:pt modelId="{95C2D090-9E56-464C-9CBD-9D306D31E0E4}" type="pres">
      <dgm:prSet presAssocID="{5A87138F-962D-4E80-9E4E-A5690DB7D5C9}" presName="node" presStyleLbl="node1" presStyleIdx="2" presStyleCnt="6">
        <dgm:presLayoutVars>
          <dgm:bulletEnabled val="1"/>
        </dgm:presLayoutVars>
      </dgm:prSet>
      <dgm:spPr/>
      <dgm:t>
        <a:bodyPr/>
        <a:lstStyle/>
        <a:p>
          <a:endParaRPr lang="nl-NL"/>
        </a:p>
      </dgm:t>
    </dgm:pt>
    <dgm:pt modelId="{4D30B305-A07F-4DC9-8B0B-BAEB6BABCE8C}" type="pres">
      <dgm:prSet presAssocID="{1064BB29-B873-48E7-92EA-CE87F7179CD4}" presName="sibTrans" presStyleLbl="sibTrans2D1" presStyleIdx="2" presStyleCnt="6"/>
      <dgm:spPr/>
      <dgm:t>
        <a:bodyPr/>
        <a:lstStyle/>
        <a:p>
          <a:endParaRPr lang="nl-NL"/>
        </a:p>
      </dgm:t>
    </dgm:pt>
    <dgm:pt modelId="{32580CD8-9796-44C0-B408-99614CC6D272}" type="pres">
      <dgm:prSet presAssocID="{1064BB29-B873-48E7-92EA-CE87F7179CD4}" presName="connectorText" presStyleLbl="sibTrans2D1" presStyleIdx="2" presStyleCnt="6"/>
      <dgm:spPr/>
      <dgm:t>
        <a:bodyPr/>
        <a:lstStyle/>
        <a:p>
          <a:endParaRPr lang="nl-NL"/>
        </a:p>
      </dgm:t>
    </dgm:pt>
    <dgm:pt modelId="{BF2E3A8E-E5DA-47ED-9477-C373CA458263}" type="pres">
      <dgm:prSet presAssocID="{2CDF08D4-8A59-45F7-9F09-8ACF20A0592F}" presName="node" presStyleLbl="node1" presStyleIdx="3" presStyleCnt="6">
        <dgm:presLayoutVars>
          <dgm:bulletEnabled val="1"/>
        </dgm:presLayoutVars>
      </dgm:prSet>
      <dgm:spPr/>
      <dgm:t>
        <a:bodyPr/>
        <a:lstStyle/>
        <a:p>
          <a:endParaRPr lang="nl-NL"/>
        </a:p>
      </dgm:t>
    </dgm:pt>
    <dgm:pt modelId="{DCF12F38-3C16-4DFE-9181-960A8DF3861A}" type="pres">
      <dgm:prSet presAssocID="{5AD6B3D5-B1E9-42C5-A111-F970E03A08A7}" presName="sibTrans" presStyleLbl="sibTrans2D1" presStyleIdx="3" presStyleCnt="6"/>
      <dgm:spPr/>
      <dgm:t>
        <a:bodyPr/>
        <a:lstStyle/>
        <a:p>
          <a:endParaRPr lang="nl-NL"/>
        </a:p>
      </dgm:t>
    </dgm:pt>
    <dgm:pt modelId="{D54523E9-BD13-4BA7-B634-8C1A0BC2ADB0}" type="pres">
      <dgm:prSet presAssocID="{5AD6B3D5-B1E9-42C5-A111-F970E03A08A7}" presName="connectorText" presStyleLbl="sibTrans2D1" presStyleIdx="3" presStyleCnt="6"/>
      <dgm:spPr/>
      <dgm:t>
        <a:bodyPr/>
        <a:lstStyle/>
        <a:p>
          <a:endParaRPr lang="nl-NL"/>
        </a:p>
      </dgm:t>
    </dgm:pt>
    <dgm:pt modelId="{7C4385FC-1EF8-4D6B-B98B-E4654489E8B5}" type="pres">
      <dgm:prSet presAssocID="{F2B99BC5-116E-47B0-BF75-7D96047D489C}" presName="node" presStyleLbl="node1" presStyleIdx="4" presStyleCnt="6">
        <dgm:presLayoutVars>
          <dgm:bulletEnabled val="1"/>
        </dgm:presLayoutVars>
      </dgm:prSet>
      <dgm:spPr/>
      <dgm:t>
        <a:bodyPr/>
        <a:lstStyle/>
        <a:p>
          <a:endParaRPr lang="nl-NL"/>
        </a:p>
      </dgm:t>
    </dgm:pt>
    <dgm:pt modelId="{45DA2385-C086-468B-A002-0AED20312786}" type="pres">
      <dgm:prSet presAssocID="{3D2122FE-FDBE-4962-8BB5-D3A90EF9B9A0}" presName="sibTrans" presStyleLbl="sibTrans2D1" presStyleIdx="4" presStyleCnt="6"/>
      <dgm:spPr/>
      <dgm:t>
        <a:bodyPr/>
        <a:lstStyle/>
        <a:p>
          <a:endParaRPr lang="nl-NL"/>
        </a:p>
      </dgm:t>
    </dgm:pt>
    <dgm:pt modelId="{D0D6947C-2B4B-4BF4-9AB8-971EF7A4B22B}" type="pres">
      <dgm:prSet presAssocID="{3D2122FE-FDBE-4962-8BB5-D3A90EF9B9A0}" presName="connectorText" presStyleLbl="sibTrans2D1" presStyleIdx="4" presStyleCnt="6"/>
      <dgm:spPr/>
      <dgm:t>
        <a:bodyPr/>
        <a:lstStyle/>
        <a:p>
          <a:endParaRPr lang="nl-NL"/>
        </a:p>
      </dgm:t>
    </dgm:pt>
    <dgm:pt modelId="{F025FC53-E321-482E-A123-5700FDF2CAB0}" type="pres">
      <dgm:prSet presAssocID="{737B6E32-027D-471F-99D7-01D40B13B262}" presName="node" presStyleLbl="node1" presStyleIdx="5" presStyleCnt="6">
        <dgm:presLayoutVars>
          <dgm:bulletEnabled val="1"/>
        </dgm:presLayoutVars>
      </dgm:prSet>
      <dgm:spPr/>
      <dgm:t>
        <a:bodyPr/>
        <a:lstStyle/>
        <a:p>
          <a:endParaRPr lang="nl-NL"/>
        </a:p>
      </dgm:t>
    </dgm:pt>
    <dgm:pt modelId="{4A47A9CE-949B-47C7-A54E-DA6DF65EE492}" type="pres">
      <dgm:prSet presAssocID="{3B74A9F7-5432-4E0D-B05B-447E93B33151}" presName="sibTrans" presStyleLbl="sibTrans2D1" presStyleIdx="5" presStyleCnt="6"/>
      <dgm:spPr/>
      <dgm:t>
        <a:bodyPr/>
        <a:lstStyle/>
        <a:p>
          <a:endParaRPr lang="nl-NL"/>
        </a:p>
      </dgm:t>
    </dgm:pt>
    <dgm:pt modelId="{3AC96B6E-D028-45C1-82F1-499091E88D6C}" type="pres">
      <dgm:prSet presAssocID="{3B74A9F7-5432-4E0D-B05B-447E93B33151}" presName="connectorText" presStyleLbl="sibTrans2D1" presStyleIdx="5" presStyleCnt="6"/>
      <dgm:spPr/>
      <dgm:t>
        <a:bodyPr/>
        <a:lstStyle/>
        <a:p>
          <a:endParaRPr lang="nl-NL"/>
        </a:p>
      </dgm:t>
    </dgm:pt>
  </dgm:ptLst>
  <dgm:cxnLst>
    <dgm:cxn modelId="{FE25FDC5-3B5E-4B63-B5FD-F564823CCD57}" type="presOf" srcId="{3B74A9F7-5432-4E0D-B05B-447E93B33151}" destId="{4A47A9CE-949B-47C7-A54E-DA6DF65EE492}" srcOrd="0" destOrd="0" presId="urn:microsoft.com/office/officeart/2005/8/layout/cycle2"/>
    <dgm:cxn modelId="{A84EE721-6D68-4115-8C86-C2DDB70DD4F8}" type="presOf" srcId="{F2B99BC5-116E-47B0-BF75-7D96047D489C}" destId="{7C4385FC-1EF8-4D6B-B98B-E4654489E8B5}" srcOrd="0" destOrd="0" presId="urn:microsoft.com/office/officeart/2005/8/layout/cycle2"/>
    <dgm:cxn modelId="{26D60640-5D95-4488-BBD8-5E3B698BBD92}" srcId="{93F4F92C-F370-4FCA-B4A7-7C182481013C}" destId="{5A87138F-962D-4E80-9E4E-A5690DB7D5C9}" srcOrd="2" destOrd="0" parTransId="{9630C85E-18F7-44DC-8F0B-DDE99CE7AFB1}" sibTransId="{1064BB29-B873-48E7-92EA-CE87F7179CD4}"/>
    <dgm:cxn modelId="{E42DEBB8-824A-41B3-AFA7-44EF6B7A54C2}" type="presOf" srcId="{94731BD1-F551-4142-BB28-8FE56FE4FE3B}" destId="{552DD283-04A7-4E0B-92A3-3E2F92FCDD29}" srcOrd="1" destOrd="0" presId="urn:microsoft.com/office/officeart/2005/8/layout/cycle2"/>
    <dgm:cxn modelId="{CAF34BCA-15F9-457E-8785-21B92B4247CC}" type="presOf" srcId="{1064BB29-B873-48E7-92EA-CE87F7179CD4}" destId="{4D30B305-A07F-4DC9-8B0B-BAEB6BABCE8C}" srcOrd="0" destOrd="0" presId="urn:microsoft.com/office/officeart/2005/8/layout/cycle2"/>
    <dgm:cxn modelId="{08BF3A20-A472-41CC-B3E2-D14272F98641}" type="presOf" srcId="{5AD6B3D5-B1E9-42C5-A111-F970E03A08A7}" destId="{D54523E9-BD13-4BA7-B634-8C1A0BC2ADB0}" srcOrd="1" destOrd="0" presId="urn:microsoft.com/office/officeart/2005/8/layout/cycle2"/>
    <dgm:cxn modelId="{32F954BD-72DE-4A4B-8A2D-39B01D06519D}" srcId="{93F4F92C-F370-4FCA-B4A7-7C182481013C}" destId="{F2B99BC5-116E-47B0-BF75-7D96047D489C}" srcOrd="4" destOrd="0" parTransId="{72611548-4755-476C-8C47-9065B92A738F}" sibTransId="{3D2122FE-FDBE-4962-8BB5-D3A90EF9B9A0}"/>
    <dgm:cxn modelId="{2E67AB38-0E59-4797-BF88-795CD788A610}" type="presOf" srcId="{3D2122FE-FDBE-4962-8BB5-D3A90EF9B9A0}" destId="{45DA2385-C086-468B-A002-0AED20312786}" srcOrd="0" destOrd="0" presId="urn:microsoft.com/office/officeart/2005/8/layout/cycle2"/>
    <dgm:cxn modelId="{FD1404CF-40B1-4D40-9258-2B7598497D74}" type="presOf" srcId="{3B74A9F7-5432-4E0D-B05B-447E93B33151}" destId="{3AC96B6E-D028-45C1-82F1-499091E88D6C}" srcOrd="1" destOrd="0" presId="urn:microsoft.com/office/officeart/2005/8/layout/cycle2"/>
    <dgm:cxn modelId="{5F6483D2-6E8D-4BFE-A64F-9B1ACD57C377}" srcId="{93F4F92C-F370-4FCA-B4A7-7C182481013C}" destId="{2CDF08D4-8A59-45F7-9F09-8ACF20A0592F}" srcOrd="3" destOrd="0" parTransId="{F06FBE54-62E6-4230-9445-8DA20A9656AB}" sibTransId="{5AD6B3D5-B1E9-42C5-A111-F970E03A08A7}"/>
    <dgm:cxn modelId="{49099B69-0C2C-490D-BD2B-BC55D5F00D6F}" type="presOf" srcId="{737B6E32-027D-471F-99D7-01D40B13B262}" destId="{F025FC53-E321-482E-A123-5700FDF2CAB0}" srcOrd="0" destOrd="0" presId="urn:microsoft.com/office/officeart/2005/8/layout/cycle2"/>
    <dgm:cxn modelId="{6F31F179-3914-49A6-B5C3-679BCD838430}" srcId="{93F4F92C-F370-4FCA-B4A7-7C182481013C}" destId="{737B6E32-027D-471F-99D7-01D40B13B262}" srcOrd="5" destOrd="0" parTransId="{3CAEC0C2-578D-45F3-9036-2E13DCB18C0C}" sibTransId="{3B74A9F7-5432-4E0D-B05B-447E93B33151}"/>
    <dgm:cxn modelId="{5BE6E5FB-A1D1-4958-B4F1-9879E000A434}" type="presOf" srcId="{16BA9574-A2CD-4617-803E-D9496882C9A2}" destId="{A2330D58-E343-435F-AB87-71B96A7A0FB7}" srcOrd="0" destOrd="0" presId="urn:microsoft.com/office/officeart/2005/8/layout/cycle2"/>
    <dgm:cxn modelId="{2036390B-EAFE-4A4C-93CD-D3428170B463}" type="presOf" srcId="{93F4F92C-F370-4FCA-B4A7-7C182481013C}" destId="{250B17FD-5EC3-45AA-B946-1CA1713D9FA5}" srcOrd="0" destOrd="0" presId="urn:microsoft.com/office/officeart/2005/8/layout/cycle2"/>
    <dgm:cxn modelId="{00E1FE45-C56B-4C41-950C-84AD9814F9C9}" type="presOf" srcId="{3D2122FE-FDBE-4962-8BB5-D3A90EF9B9A0}" destId="{D0D6947C-2B4B-4BF4-9AB8-971EF7A4B22B}" srcOrd="1" destOrd="0" presId="urn:microsoft.com/office/officeart/2005/8/layout/cycle2"/>
    <dgm:cxn modelId="{4F9B84DD-BD81-40BD-BEFD-AC316B2375C1}" srcId="{93F4F92C-F370-4FCA-B4A7-7C182481013C}" destId="{611340E9-8F3E-477F-97BF-FB9E1C48C5E7}" srcOrd="0" destOrd="0" parTransId="{51361A70-879B-4DFD-8715-8EDC99769FF1}" sibTransId="{16BA9574-A2CD-4617-803E-D9496882C9A2}"/>
    <dgm:cxn modelId="{4F4DE8D9-F27E-414C-A77E-228C207B2BA9}" type="presOf" srcId="{5A87138F-962D-4E80-9E4E-A5690DB7D5C9}" destId="{95C2D090-9E56-464C-9CBD-9D306D31E0E4}" srcOrd="0" destOrd="0" presId="urn:microsoft.com/office/officeart/2005/8/layout/cycle2"/>
    <dgm:cxn modelId="{9334DF70-0798-462B-A125-13770727CB99}" type="presOf" srcId="{16BA9574-A2CD-4617-803E-D9496882C9A2}" destId="{8E12FB3C-A89D-4E28-B546-161A55C4C8D6}" srcOrd="1" destOrd="0" presId="urn:microsoft.com/office/officeart/2005/8/layout/cycle2"/>
    <dgm:cxn modelId="{1D3F7143-4C42-409C-9A3B-4E0503AF0507}" type="presOf" srcId="{94731BD1-F551-4142-BB28-8FE56FE4FE3B}" destId="{A106DB5F-A782-4FC4-B2F6-5F6F7CEC879E}" srcOrd="0" destOrd="0" presId="urn:microsoft.com/office/officeart/2005/8/layout/cycle2"/>
    <dgm:cxn modelId="{05FD4CF5-C35D-42D5-BC8D-B3E64D055D24}" type="presOf" srcId="{611340E9-8F3E-477F-97BF-FB9E1C48C5E7}" destId="{95977A71-CF37-461A-80D1-91DC1B2385B6}" srcOrd="0" destOrd="0" presId="urn:microsoft.com/office/officeart/2005/8/layout/cycle2"/>
    <dgm:cxn modelId="{6391B735-4779-4980-AEC4-62063004C51E}" srcId="{93F4F92C-F370-4FCA-B4A7-7C182481013C}" destId="{8B4E2B0A-82A3-43CB-9C03-EA4D7CDE7D02}" srcOrd="1" destOrd="0" parTransId="{A42E93F6-FAF3-4A25-828D-4138C1D0B629}" sibTransId="{94731BD1-F551-4142-BB28-8FE56FE4FE3B}"/>
    <dgm:cxn modelId="{BFC97809-DEA7-42E4-8DDF-C2E0A8EC88EE}" type="presOf" srcId="{1064BB29-B873-48E7-92EA-CE87F7179CD4}" destId="{32580CD8-9796-44C0-B408-99614CC6D272}" srcOrd="1" destOrd="0" presId="urn:microsoft.com/office/officeart/2005/8/layout/cycle2"/>
    <dgm:cxn modelId="{F1752871-1C1E-4AA5-8A5D-2DD159BE79B8}" type="presOf" srcId="{5AD6B3D5-B1E9-42C5-A111-F970E03A08A7}" destId="{DCF12F38-3C16-4DFE-9181-960A8DF3861A}" srcOrd="0" destOrd="0" presId="urn:microsoft.com/office/officeart/2005/8/layout/cycle2"/>
    <dgm:cxn modelId="{A4B65439-AE73-4526-AFDA-3826AF61A3E4}" type="presOf" srcId="{2CDF08D4-8A59-45F7-9F09-8ACF20A0592F}" destId="{BF2E3A8E-E5DA-47ED-9477-C373CA458263}" srcOrd="0" destOrd="0" presId="urn:microsoft.com/office/officeart/2005/8/layout/cycle2"/>
    <dgm:cxn modelId="{42E4DAB3-7E2E-4448-AE4D-BC1539D20670}" type="presOf" srcId="{8B4E2B0A-82A3-43CB-9C03-EA4D7CDE7D02}" destId="{D113CCE1-EA81-47D6-8283-2141EF732EDD}" srcOrd="0" destOrd="0" presId="urn:microsoft.com/office/officeart/2005/8/layout/cycle2"/>
    <dgm:cxn modelId="{C381757F-F942-4FBA-AA83-69B6DB881D12}" type="presParOf" srcId="{250B17FD-5EC3-45AA-B946-1CA1713D9FA5}" destId="{95977A71-CF37-461A-80D1-91DC1B2385B6}" srcOrd="0" destOrd="0" presId="urn:microsoft.com/office/officeart/2005/8/layout/cycle2"/>
    <dgm:cxn modelId="{C02A314D-8469-4D60-85B2-E4F1446E43AC}" type="presParOf" srcId="{250B17FD-5EC3-45AA-B946-1CA1713D9FA5}" destId="{A2330D58-E343-435F-AB87-71B96A7A0FB7}" srcOrd="1" destOrd="0" presId="urn:microsoft.com/office/officeart/2005/8/layout/cycle2"/>
    <dgm:cxn modelId="{E31E74A1-7C5B-4353-B8F7-4C59AEEF7526}" type="presParOf" srcId="{A2330D58-E343-435F-AB87-71B96A7A0FB7}" destId="{8E12FB3C-A89D-4E28-B546-161A55C4C8D6}" srcOrd="0" destOrd="0" presId="urn:microsoft.com/office/officeart/2005/8/layout/cycle2"/>
    <dgm:cxn modelId="{67E023D8-EE0F-490D-B705-16D7B0714F27}" type="presParOf" srcId="{250B17FD-5EC3-45AA-B946-1CA1713D9FA5}" destId="{D113CCE1-EA81-47D6-8283-2141EF732EDD}" srcOrd="2" destOrd="0" presId="urn:microsoft.com/office/officeart/2005/8/layout/cycle2"/>
    <dgm:cxn modelId="{AB6C4714-8F8C-4A18-AA15-30513FEF0CE9}" type="presParOf" srcId="{250B17FD-5EC3-45AA-B946-1CA1713D9FA5}" destId="{A106DB5F-A782-4FC4-B2F6-5F6F7CEC879E}" srcOrd="3" destOrd="0" presId="urn:microsoft.com/office/officeart/2005/8/layout/cycle2"/>
    <dgm:cxn modelId="{4949E6BE-665B-4CC6-BA62-F1F14ED30B98}" type="presParOf" srcId="{A106DB5F-A782-4FC4-B2F6-5F6F7CEC879E}" destId="{552DD283-04A7-4E0B-92A3-3E2F92FCDD29}" srcOrd="0" destOrd="0" presId="urn:microsoft.com/office/officeart/2005/8/layout/cycle2"/>
    <dgm:cxn modelId="{F3B78E49-409A-4EC0-9DFF-CBFB2D5523D4}" type="presParOf" srcId="{250B17FD-5EC3-45AA-B946-1CA1713D9FA5}" destId="{95C2D090-9E56-464C-9CBD-9D306D31E0E4}" srcOrd="4" destOrd="0" presId="urn:microsoft.com/office/officeart/2005/8/layout/cycle2"/>
    <dgm:cxn modelId="{43AB3522-D0AC-40AA-A506-CD19E20AF86E}" type="presParOf" srcId="{250B17FD-5EC3-45AA-B946-1CA1713D9FA5}" destId="{4D30B305-A07F-4DC9-8B0B-BAEB6BABCE8C}" srcOrd="5" destOrd="0" presId="urn:microsoft.com/office/officeart/2005/8/layout/cycle2"/>
    <dgm:cxn modelId="{026C1D96-208C-4E5A-BE84-1F4B5BEE8239}" type="presParOf" srcId="{4D30B305-A07F-4DC9-8B0B-BAEB6BABCE8C}" destId="{32580CD8-9796-44C0-B408-99614CC6D272}" srcOrd="0" destOrd="0" presId="urn:microsoft.com/office/officeart/2005/8/layout/cycle2"/>
    <dgm:cxn modelId="{C44C346E-2D26-46A7-9199-701A3D74C507}" type="presParOf" srcId="{250B17FD-5EC3-45AA-B946-1CA1713D9FA5}" destId="{BF2E3A8E-E5DA-47ED-9477-C373CA458263}" srcOrd="6" destOrd="0" presId="urn:microsoft.com/office/officeart/2005/8/layout/cycle2"/>
    <dgm:cxn modelId="{EBDDAE91-35F6-4B4A-A559-FB87DF667A46}" type="presParOf" srcId="{250B17FD-5EC3-45AA-B946-1CA1713D9FA5}" destId="{DCF12F38-3C16-4DFE-9181-960A8DF3861A}" srcOrd="7" destOrd="0" presId="urn:microsoft.com/office/officeart/2005/8/layout/cycle2"/>
    <dgm:cxn modelId="{5A54309C-CEF1-4C52-8013-7B817EE68156}" type="presParOf" srcId="{DCF12F38-3C16-4DFE-9181-960A8DF3861A}" destId="{D54523E9-BD13-4BA7-B634-8C1A0BC2ADB0}" srcOrd="0" destOrd="0" presId="urn:microsoft.com/office/officeart/2005/8/layout/cycle2"/>
    <dgm:cxn modelId="{A6CEBFBF-3325-4B56-BE0A-F3AC58FC6519}" type="presParOf" srcId="{250B17FD-5EC3-45AA-B946-1CA1713D9FA5}" destId="{7C4385FC-1EF8-4D6B-B98B-E4654489E8B5}" srcOrd="8" destOrd="0" presId="urn:microsoft.com/office/officeart/2005/8/layout/cycle2"/>
    <dgm:cxn modelId="{E7526AFB-2D3C-4C6C-8DD0-F87E1A93EF71}" type="presParOf" srcId="{250B17FD-5EC3-45AA-B946-1CA1713D9FA5}" destId="{45DA2385-C086-468B-A002-0AED20312786}" srcOrd="9" destOrd="0" presId="urn:microsoft.com/office/officeart/2005/8/layout/cycle2"/>
    <dgm:cxn modelId="{E7257979-C3DA-48CA-AC5F-A3DFF74CAE27}" type="presParOf" srcId="{45DA2385-C086-468B-A002-0AED20312786}" destId="{D0D6947C-2B4B-4BF4-9AB8-971EF7A4B22B}" srcOrd="0" destOrd="0" presId="urn:microsoft.com/office/officeart/2005/8/layout/cycle2"/>
    <dgm:cxn modelId="{9A5504A3-80D7-48A7-ADEC-2632A16A4A32}" type="presParOf" srcId="{250B17FD-5EC3-45AA-B946-1CA1713D9FA5}" destId="{F025FC53-E321-482E-A123-5700FDF2CAB0}" srcOrd="10" destOrd="0" presId="urn:microsoft.com/office/officeart/2005/8/layout/cycle2"/>
    <dgm:cxn modelId="{B00A6B3F-45FD-4CEA-B824-BC53806BE111}" type="presParOf" srcId="{250B17FD-5EC3-45AA-B946-1CA1713D9FA5}" destId="{4A47A9CE-949B-47C7-A54E-DA6DF65EE492}" srcOrd="11" destOrd="0" presId="urn:microsoft.com/office/officeart/2005/8/layout/cycle2"/>
    <dgm:cxn modelId="{6EB6DA04-9070-41B0-860C-AE91652D16C0}" type="presParOf" srcId="{4A47A9CE-949B-47C7-A54E-DA6DF65EE492}" destId="{3AC96B6E-D028-45C1-82F1-499091E88D6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05B59-EA3C-488C-AB7F-7B1B8704146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E1ABC0AC-A6B9-4C52-9615-D960DB02442D}">
      <dgm:prSet phldrT="[Text]"/>
      <dgm:spPr/>
      <dgm:t>
        <a:bodyPr/>
        <a:lstStyle/>
        <a:p>
          <a:r>
            <a:rPr lang="en-GB" dirty="0"/>
            <a:t>Responsibility beyond doing research</a:t>
          </a:r>
        </a:p>
      </dgm:t>
    </dgm:pt>
    <dgm:pt modelId="{4A5A3542-D7C1-4E09-AAF7-7936E568BFDF}" type="parTrans" cxnId="{23447C77-76C5-4DB2-8254-E353F94B6698}">
      <dgm:prSet/>
      <dgm:spPr/>
      <dgm:t>
        <a:bodyPr/>
        <a:lstStyle/>
        <a:p>
          <a:endParaRPr lang="en-GB"/>
        </a:p>
      </dgm:t>
    </dgm:pt>
    <dgm:pt modelId="{8E9C3E91-6B02-43B5-A5F0-F794DB4C951C}" type="sibTrans" cxnId="{23447C77-76C5-4DB2-8254-E353F94B6698}">
      <dgm:prSet/>
      <dgm:spPr/>
      <dgm:t>
        <a:bodyPr/>
        <a:lstStyle/>
        <a:p>
          <a:endParaRPr lang="en-GB"/>
        </a:p>
      </dgm:t>
    </dgm:pt>
    <dgm:pt modelId="{04EC5BB6-C094-44AE-AC6F-6A40E22A8F8A}">
      <dgm:prSet phldrT="[Text]"/>
      <dgm:spPr/>
      <dgm:t>
        <a:bodyPr/>
        <a:lstStyle/>
        <a:p>
          <a:r>
            <a:rPr lang="en-GB" dirty="0"/>
            <a:t>Informing decision-making</a:t>
          </a:r>
        </a:p>
      </dgm:t>
    </dgm:pt>
    <dgm:pt modelId="{6E1CFA56-7B2F-4E7E-8E2A-46ABC500FF19}" type="parTrans" cxnId="{671FDA44-152D-48A8-9B9C-F95881CFE580}">
      <dgm:prSet/>
      <dgm:spPr/>
      <dgm:t>
        <a:bodyPr/>
        <a:lstStyle/>
        <a:p>
          <a:endParaRPr lang="en-GB"/>
        </a:p>
      </dgm:t>
    </dgm:pt>
    <dgm:pt modelId="{6549C9C8-6206-4D1F-8D64-8F638CD7D062}" type="sibTrans" cxnId="{671FDA44-152D-48A8-9B9C-F95881CFE580}">
      <dgm:prSet/>
      <dgm:spPr/>
      <dgm:t>
        <a:bodyPr/>
        <a:lstStyle/>
        <a:p>
          <a:endParaRPr lang="en-GB"/>
        </a:p>
      </dgm:t>
    </dgm:pt>
    <dgm:pt modelId="{7B0FD5DA-29C3-4D93-9B7E-F5E5C8B947FF}">
      <dgm:prSet phldrT="[Text]"/>
      <dgm:spPr/>
      <dgm:t>
        <a:bodyPr/>
        <a:lstStyle/>
        <a:p>
          <a:r>
            <a:rPr lang="en-GB" dirty="0"/>
            <a:t>Career development</a:t>
          </a:r>
        </a:p>
      </dgm:t>
    </dgm:pt>
    <dgm:pt modelId="{2F9BEE24-68C4-46AD-AC26-FBFA46EF18CC}" type="parTrans" cxnId="{90C26142-55FC-4EB9-8156-820F38DB1DE6}">
      <dgm:prSet/>
      <dgm:spPr/>
      <dgm:t>
        <a:bodyPr/>
        <a:lstStyle/>
        <a:p>
          <a:endParaRPr lang="en-GB"/>
        </a:p>
      </dgm:t>
    </dgm:pt>
    <dgm:pt modelId="{232DAFBF-19DC-4CB2-A13C-6E20990EB8D2}" type="sibTrans" cxnId="{90C26142-55FC-4EB9-8156-820F38DB1DE6}">
      <dgm:prSet/>
      <dgm:spPr/>
      <dgm:t>
        <a:bodyPr/>
        <a:lstStyle/>
        <a:p>
          <a:endParaRPr lang="en-GB"/>
        </a:p>
      </dgm:t>
    </dgm:pt>
    <dgm:pt modelId="{449DEBF1-60B5-47B6-882F-C8541BA2D8A3}" type="pres">
      <dgm:prSet presAssocID="{E6905B59-EA3C-488C-AB7F-7B1B8704146A}" presName="Name0" presStyleCnt="0">
        <dgm:presLayoutVars>
          <dgm:chMax val="7"/>
          <dgm:chPref val="7"/>
          <dgm:dir val="rev"/>
          <dgm:animLvl val="lvl"/>
        </dgm:presLayoutVars>
      </dgm:prSet>
      <dgm:spPr/>
      <dgm:t>
        <a:bodyPr/>
        <a:lstStyle/>
        <a:p>
          <a:endParaRPr lang="nl-NL"/>
        </a:p>
      </dgm:t>
    </dgm:pt>
    <dgm:pt modelId="{F1A0D63A-86B5-43C0-9832-7C9B45493E81}" type="pres">
      <dgm:prSet presAssocID="{E1ABC0AC-A6B9-4C52-9615-D960DB02442D}" presName="Accent1" presStyleCnt="0"/>
      <dgm:spPr/>
    </dgm:pt>
    <dgm:pt modelId="{F872730F-9B07-42B4-A784-D82792D97848}" type="pres">
      <dgm:prSet presAssocID="{E1ABC0AC-A6B9-4C52-9615-D960DB02442D}" presName="Accent" presStyleLbl="node1" presStyleIdx="0" presStyleCnt="3"/>
      <dgm:spPr/>
    </dgm:pt>
    <dgm:pt modelId="{3636B687-3A71-4B9C-8A5D-D4D5A89E594E}" type="pres">
      <dgm:prSet presAssocID="{E1ABC0AC-A6B9-4C52-9615-D960DB02442D}" presName="Parent1" presStyleLbl="revTx" presStyleIdx="0" presStyleCnt="3">
        <dgm:presLayoutVars>
          <dgm:chMax val="1"/>
          <dgm:chPref val="1"/>
          <dgm:bulletEnabled val="1"/>
        </dgm:presLayoutVars>
      </dgm:prSet>
      <dgm:spPr/>
      <dgm:t>
        <a:bodyPr/>
        <a:lstStyle/>
        <a:p>
          <a:endParaRPr lang="nl-NL"/>
        </a:p>
      </dgm:t>
    </dgm:pt>
    <dgm:pt modelId="{8796E63D-3C8C-4DF3-9659-3AD1D53B25E1}" type="pres">
      <dgm:prSet presAssocID="{04EC5BB6-C094-44AE-AC6F-6A40E22A8F8A}" presName="Accent2" presStyleCnt="0"/>
      <dgm:spPr/>
    </dgm:pt>
    <dgm:pt modelId="{76D348F6-44FE-49AA-B9F6-75E29BA2AAC9}" type="pres">
      <dgm:prSet presAssocID="{04EC5BB6-C094-44AE-AC6F-6A40E22A8F8A}" presName="Accent" presStyleLbl="node1" presStyleIdx="1" presStyleCnt="3"/>
      <dgm:spPr/>
    </dgm:pt>
    <dgm:pt modelId="{50AA1749-635A-4082-B33A-133368A29A87}" type="pres">
      <dgm:prSet presAssocID="{04EC5BB6-C094-44AE-AC6F-6A40E22A8F8A}" presName="Parent2" presStyleLbl="revTx" presStyleIdx="1" presStyleCnt="3">
        <dgm:presLayoutVars>
          <dgm:chMax val="1"/>
          <dgm:chPref val="1"/>
          <dgm:bulletEnabled val="1"/>
        </dgm:presLayoutVars>
      </dgm:prSet>
      <dgm:spPr/>
      <dgm:t>
        <a:bodyPr/>
        <a:lstStyle/>
        <a:p>
          <a:endParaRPr lang="nl-NL"/>
        </a:p>
      </dgm:t>
    </dgm:pt>
    <dgm:pt modelId="{CFDC0DB3-F44D-4308-BEEB-E698EE926F3A}" type="pres">
      <dgm:prSet presAssocID="{7B0FD5DA-29C3-4D93-9B7E-F5E5C8B947FF}" presName="Accent3" presStyleCnt="0"/>
      <dgm:spPr/>
    </dgm:pt>
    <dgm:pt modelId="{6AF50D3D-9261-4323-B16E-8A27C1E083A8}" type="pres">
      <dgm:prSet presAssocID="{7B0FD5DA-29C3-4D93-9B7E-F5E5C8B947FF}" presName="Accent" presStyleLbl="node1" presStyleIdx="2" presStyleCnt="3"/>
      <dgm:spPr/>
    </dgm:pt>
    <dgm:pt modelId="{833DEF2E-A4FC-4B43-947D-1EFBDA3AF8FD}" type="pres">
      <dgm:prSet presAssocID="{7B0FD5DA-29C3-4D93-9B7E-F5E5C8B947FF}" presName="Parent3" presStyleLbl="revTx" presStyleIdx="2" presStyleCnt="3">
        <dgm:presLayoutVars>
          <dgm:chMax val="1"/>
          <dgm:chPref val="1"/>
          <dgm:bulletEnabled val="1"/>
        </dgm:presLayoutVars>
      </dgm:prSet>
      <dgm:spPr/>
      <dgm:t>
        <a:bodyPr/>
        <a:lstStyle/>
        <a:p>
          <a:endParaRPr lang="nl-NL"/>
        </a:p>
      </dgm:t>
    </dgm:pt>
  </dgm:ptLst>
  <dgm:cxnLst>
    <dgm:cxn modelId="{977BFDBB-8336-4422-B195-6281C13C6C0A}" type="presOf" srcId="{E6905B59-EA3C-488C-AB7F-7B1B8704146A}" destId="{449DEBF1-60B5-47B6-882F-C8541BA2D8A3}" srcOrd="0" destOrd="0" presId="urn:microsoft.com/office/officeart/2009/layout/CircleArrowProcess"/>
    <dgm:cxn modelId="{54778630-88C2-40CE-B980-B7D0C3AAEF44}" type="presOf" srcId="{04EC5BB6-C094-44AE-AC6F-6A40E22A8F8A}" destId="{50AA1749-635A-4082-B33A-133368A29A87}" srcOrd="0" destOrd="0" presId="urn:microsoft.com/office/officeart/2009/layout/CircleArrowProcess"/>
    <dgm:cxn modelId="{90C26142-55FC-4EB9-8156-820F38DB1DE6}" srcId="{E6905B59-EA3C-488C-AB7F-7B1B8704146A}" destId="{7B0FD5DA-29C3-4D93-9B7E-F5E5C8B947FF}" srcOrd="2" destOrd="0" parTransId="{2F9BEE24-68C4-46AD-AC26-FBFA46EF18CC}" sibTransId="{232DAFBF-19DC-4CB2-A13C-6E20990EB8D2}"/>
    <dgm:cxn modelId="{922ACC6B-F8C1-4FFD-AD3E-62D87E83802D}" type="presOf" srcId="{7B0FD5DA-29C3-4D93-9B7E-F5E5C8B947FF}" destId="{833DEF2E-A4FC-4B43-947D-1EFBDA3AF8FD}" srcOrd="0" destOrd="0" presId="urn:microsoft.com/office/officeart/2009/layout/CircleArrowProcess"/>
    <dgm:cxn modelId="{23447C77-76C5-4DB2-8254-E353F94B6698}" srcId="{E6905B59-EA3C-488C-AB7F-7B1B8704146A}" destId="{E1ABC0AC-A6B9-4C52-9615-D960DB02442D}" srcOrd="0" destOrd="0" parTransId="{4A5A3542-D7C1-4E09-AAF7-7936E568BFDF}" sibTransId="{8E9C3E91-6B02-43B5-A5F0-F794DB4C951C}"/>
    <dgm:cxn modelId="{671FDA44-152D-48A8-9B9C-F95881CFE580}" srcId="{E6905B59-EA3C-488C-AB7F-7B1B8704146A}" destId="{04EC5BB6-C094-44AE-AC6F-6A40E22A8F8A}" srcOrd="1" destOrd="0" parTransId="{6E1CFA56-7B2F-4E7E-8E2A-46ABC500FF19}" sibTransId="{6549C9C8-6206-4D1F-8D64-8F638CD7D062}"/>
    <dgm:cxn modelId="{51BC7EDE-CA18-466F-8FBB-6F101B9E6335}" type="presOf" srcId="{E1ABC0AC-A6B9-4C52-9615-D960DB02442D}" destId="{3636B687-3A71-4B9C-8A5D-D4D5A89E594E}" srcOrd="0" destOrd="0" presId="urn:microsoft.com/office/officeart/2009/layout/CircleArrowProcess"/>
    <dgm:cxn modelId="{6D73E8E7-57FF-48A1-BCB3-0D071ADABAAC}" type="presParOf" srcId="{449DEBF1-60B5-47B6-882F-C8541BA2D8A3}" destId="{F1A0D63A-86B5-43C0-9832-7C9B45493E81}" srcOrd="0" destOrd="0" presId="urn:microsoft.com/office/officeart/2009/layout/CircleArrowProcess"/>
    <dgm:cxn modelId="{8906471E-4C8D-49D4-97E9-A80BB36221CC}" type="presParOf" srcId="{F1A0D63A-86B5-43C0-9832-7C9B45493E81}" destId="{F872730F-9B07-42B4-A784-D82792D97848}" srcOrd="0" destOrd="0" presId="urn:microsoft.com/office/officeart/2009/layout/CircleArrowProcess"/>
    <dgm:cxn modelId="{CA9A46C4-418A-4585-8CFB-9AA1E7748063}" type="presParOf" srcId="{449DEBF1-60B5-47B6-882F-C8541BA2D8A3}" destId="{3636B687-3A71-4B9C-8A5D-D4D5A89E594E}" srcOrd="1" destOrd="0" presId="urn:microsoft.com/office/officeart/2009/layout/CircleArrowProcess"/>
    <dgm:cxn modelId="{56257187-1ADC-43BB-9F9E-543C8D0AEC51}" type="presParOf" srcId="{449DEBF1-60B5-47B6-882F-C8541BA2D8A3}" destId="{8796E63D-3C8C-4DF3-9659-3AD1D53B25E1}" srcOrd="2" destOrd="0" presId="urn:microsoft.com/office/officeart/2009/layout/CircleArrowProcess"/>
    <dgm:cxn modelId="{9CDCD195-8B57-4DD2-9A15-16B35265B9AA}" type="presParOf" srcId="{8796E63D-3C8C-4DF3-9659-3AD1D53B25E1}" destId="{76D348F6-44FE-49AA-B9F6-75E29BA2AAC9}" srcOrd="0" destOrd="0" presId="urn:microsoft.com/office/officeart/2009/layout/CircleArrowProcess"/>
    <dgm:cxn modelId="{48A198B7-E411-4116-8FC4-0E704F8442DC}" type="presParOf" srcId="{449DEBF1-60B5-47B6-882F-C8541BA2D8A3}" destId="{50AA1749-635A-4082-B33A-133368A29A87}" srcOrd="3" destOrd="0" presId="urn:microsoft.com/office/officeart/2009/layout/CircleArrowProcess"/>
    <dgm:cxn modelId="{D34CB8EA-5B34-4CB5-BF95-4638C08A0541}" type="presParOf" srcId="{449DEBF1-60B5-47B6-882F-C8541BA2D8A3}" destId="{CFDC0DB3-F44D-4308-BEEB-E698EE926F3A}" srcOrd="4" destOrd="0" presId="urn:microsoft.com/office/officeart/2009/layout/CircleArrowProcess"/>
    <dgm:cxn modelId="{2D7B3994-B16A-40D6-ACB7-6E76B7CEC61F}" type="presParOf" srcId="{CFDC0DB3-F44D-4308-BEEB-E698EE926F3A}" destId="{6AF50D3D-9261-4323-B16E-8A27C1E083A8}" srcOrd="0" destOrd="0" presId="urn:microsoft.com/office/officeart/2009/layout/CircleArrowProcess"/>
    <dgm:cxn modelId="{24A6472D-B9C9-4EFE-A044-01FA0227773B}" type="presParOf" srcId="{449DEBF1-60B5-47B6-882F-C8541BA2D8A3}" destId="{833DEF2E-A4FC-4B43-947D-1EFBDA3AF8F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77A71-CF37-461A-80D1-91DC1B2385B6}">
      <dsp:nvSpPr>
        <dsp:cNvPr id="0" name=""/>
        <dsp:cNvSpPr/>
      </dsp:nvSpPr>
      <dsp:spPr>
        <a:xfrm>
          <a:off x="2824633" y="226"/>
          <a:ext cx="1345714" cy="1345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Rationale</a:t>
          </a:r>
        </a:p>
      </dsp:txBody>
      <dsp:txXfrm>
        <a:off x="3021708" y="197301"/>
        <a:ext cx="951564" cy="951564"/>
      </dsp:txXfrm>
    </dsp:sp>
    <dsp:sp modelId="{A2330D58-E343-435F-AB87-71B96A7A0FB7}">
      <dsp:nvSpPr>
        <dsp:cNvPr id="0" name=""/>
        <dsp:cNvSpPr/>
      </dsp:nvSpPr>
      <dsp:spPr>
        <a:xfrm rot="1800000">
          <a:off x="4184783" y="946017"/>
          <a:ext cx="357546" cy="454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191968" y="1010037"/>
        <a:ext cx="250282" cy="272506"/>
      </dsp:txXfrm>
    </dsp:sp>
    <dsp:sp modelId="{D113CCE1-EA81-47D6-8283-2141EF732EDD}">
      <dsp:nvSpPr>
        <dsp:cNvPr id="0" name=""/>
        <dsp:cNvSpPr/>
      </dsp:nvSpPr>
      <dsp:spPr>
        <a:xfrm>
          <a:off x="4574291" y="1010391"/>
          <a:ext cx="1345714" cy="1345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Objectives</a:t>
          </a:r>
        </a:p>
      </dsp:txBody>
      <dsp:txXfrm>
        <a:off x="4771366" y="1207466"/>
        <a:ext cx="951564" cy="951564"/>
      </dsp:txXfrm>
    </dsp:sp>
    <dsp:sp modelId="{A106DB5F-A782-4FC4-B2F6-5F6F7CEC879E}">
      <dsp:nvSpPr>
        <dsp:cNvPr id="0" name=""/>
        <dsp:cNvSpPr/>
      </dsp:nvSpPr>
      <dsp:spPr>
        <a:xfrm rot="5400000">
          <a:off x="5068375" y="2456205"/>
          <a:ext cx="357546" cy="454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5122007" y="2493409"/>
        <a:ext cx="250282" cy="272506"/>
      </dsp:txXfrm>
    </dsp:sp>
    <dsp:sp modelId="{95C2D090-9E56-464C-9CBD-9D306D31E0E4}">
      <dsp:nvSpPr>
        <dsp:cNvPr id="0" name=""/>
        <dsp:cNvSpPr/>
      </dsp:nvSpPr>
      <dsp:spPr>
        <a:xfrm>
          <a:off x="4574291" y="3030722"/>
          <a:ext cx="1345714" cy="1345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Appraisal</a:t>
          </a:r>
        </a:p>
      </dsp:txBody>
      <dsp:txXfrm>
        <a:off x="4771366" y="3227797"/>
        <a:ext cx="951564" cy="951564"/>
      </dsp:txXfrm>
    </dsp:sp>
    <dsp:sp modelId="{4D30B305-A07F-4DC9-8B0B-BAEB6BABCE8C}">
      <dsp:nvSpPr>
        <dsp:cNvPr id="0" name=""/>
        <dsp:cNvSpPr/>
      </dsp:nvSpPr>
      <dsp:spPr>
        <a:xfrm rot="9000000">
          <a:off x="4202310" y="3976513"/>
          <a:ext cx="357546" cy="454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4302389" y="4040533"/>
        <a:ext cx="250282" cy="272506"/>
      </dsp:txXfrm>
    </dsp:sp>
    <dsp:sp modelId="{BF2E3A8E-E5DA-47ED-9477-C373CA458263}">
      <dsp:nvSpPr>
        <dsp:cNvPr id="0" name=""/>
        <dsp:cNvSpPr/>
      </dsp:nvSpPr>
      <dsp:spPr>
        <a:xfrm>
          <a:off x="2824633" y="4040888"/>
          <a:ext cx="1345714" cy="1345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Monitoring</a:t>
          </a:r>
        </a:p>
      </dsp:txBody>
      <dsp:txXfrm>
        <a:off x="3021708" y="4237963"/>
        <a:ext cx="951564" cy="951564"/>
      </dsp:txXfrm>
    </dsp:sp>
    <dsp:sp modelId="{DCF12F38-3C16-4DFE-9181-960A8DF3861A}">
      <dsp:nvSpPr>
        <dsp:cNvPr id="0" name=""/>
        <dsp:cNvSpPr/>
      </dsp:nvSpPr>
      <dsp:spPr>
        <a:xfrm rot="12600000">
          <a:off x="2452652" y="3986633"/>
          <a:ext cx="357546" cy="454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552731" y="4104285"/>
        <a:ext cx="250282" cy="272506"/>
      </dsp:txXfrm>
    </dsp:sp>
    <dsp:sp modelId="{7C4385FC-1EF8-4D6B-B98B-E4654489E8B5}">
      <dsp:nvSpPr>
        <dsp:cNvPr id="0" name=""/>
        <dsp:cNvSpPr/>
      </dsp:nvSpPr>
      <dsp:spPr>
        <a:xfrm>
          <a:off x="1074975" y="3030722"/>
          <a:ext cx="1345714" cy="1345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Evaluation</a:t>
          </a:r>
        </a:p>
      </dsp:txBody>
      <dsp:txXfrm>
        <a:off x="1272050" y="3227797"/>
        <a:ext cx="951564" cy="951564"/>
      </dsp:txXfrm>
    </dsp:sp>
    <dsp:sp modelId="{45DA2385-C086-468B-A002-0AED20312786}">
      <dsp:nvSpPr>
        <dsp:cNvPr id="0" name=""/>
        <dsp:cNvSpPr/>
      </dsp:nvSpPr>
      <dsp:spPr>
        <a:xfrm rot="16200000">
          <a:off x="1569059" y="2476444"/>
          <a:ext cx="357546" cy="454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1622691" y="2620912"/>
        <a:ext cx="250282" cy="272506"/>
      </dsp:txXfrm>
    </dsp:sp>
    <dsp:sp modelId="{F025FC53-E321-482E-A123-5700FDF2CAB0}">
      <dsp:nvSpPr>
        <dsp:cNvPr id="0" name=""/>
        <dsp:cNvSpPr/>
      </dsp:nvSpPr>
      <dsp:spPr>
        <a:xfrm>
          <a:off x="1074975" y="1010391"/>
          <a:ext cx="1345714" cy="1345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Feedback</a:t>
          </a:r>
        </a:p>
      </dsp:txBody>
      <dsp:txXfrm>
        <a:off x="1272050" y="1207466"/>
        <a:ext cx="951564" cy="951564"/>
      </dsp:txXfrm>
    </dsp:sp>
    <dsp:sp modelId="{4A47A9CE-949B-47C7-A54E-DA6DF65EE492}">
      <dsp:nvSpPr>
        <dsp:cNvPr id="0" name=""/>
        <dsp:cNvSpPr/>
      </dsp:nvSpPr>
      <dsp:spPr>
        <a:xfrm rot="19800000">
          <a:off x="2435125" y="956136"/>
          <a:ext cx="357546" cy="454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2442310" y="1073788"/>
        <a:ext cx="250282" cy="272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2730F-9B07-42B4-A784-D82792D97848}">
      <dsp:nvSpPr>
        <dsp:cNvPr id="0" name=""/>
        <dsp:cNvSpPr/>
      </dsp:nvSpPr>
      <dsp:spPr>
        <a:xfrm>
          <a:off x="2037659" y="0"/>
          <a:ext cx="2233452" cy="2233792"/>
        </a:xfrm>
        <a:prstGeom prst="leftCircularArrow">
          <a:avLst>
            <a:gd name="adj1" fmla="val 10980"/>
            <a:gd name="adj2" fmla="val 1142322"/>
            <a:gd name="adj3" fmla="val 6300000"/>
            <a:gd name="adj4" fmla="val 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6B687-3A71-4B9C-8A5D-D4D5A89E594E}">
      <dsp:nvSpPr>
        <dsp:cNvPr id="0" name=""/>
        <dsp:cNvSpPr/>
      </dsp:nvSpPr>
      <dsp:spPr>
        <a:xfrm>
          <a:off x="2533842" y="806466"/>
          <a:ext cx="1241086" cy="620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Responsibility beyond doing research</a:t>
          </a:r>
        </a:p>
      </dsp:txBody>
      <dsp:txXfrm>
        <a:off x="2533842" y="806466"/>
        <a:ext cx="1241086" cy="620394"/>
      </dsp:txXfrm>
    </dsp:sp>
    <dsp:sp modelId="{76D348F6-44FE-49AA-B9F6-75E29BA2AAC9}">
      <dsp:nvSpPr>
        <dsp:cNvPr id="0" name=""/>
        <dsp:cNvSpPr/>
      </dsp:nvSpPr>
      <dsp:spPr>
        <a:xfrm>
          <a:off x="2657993" y="1283479"/>
          <a:ext cx="2233452" cy="2233792"/>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A1749-635A-4082-B33A-133368A29A87}">
      <dsp:nvSpPr>
        <dsp:cNvPr id="0" name=""/>
        <dsp:cNvSpPr/>
      </dsp:nvSpPr>
      <dsp:spPr>
        <a:xfrm>
          <a:off x="3151659" y="2097370"/>
          <a:ext cx="1241086" cy="620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Informing decision-making</a:t>
          </a:r>
        </a:p>
      </dsp:txBody>
      <dsp:txXfrm>
        <a:off x="3151659" y="2097370"/>
        <a:ext cx="1241086" cy="620394"/>
      </dsp:txXfrm>
    </dsp:sp>
    <dsp:sp modelId="{6AF50D3D-9261-4323-B16E-8A27C1E083A8}">
      <dsp:nvSpPr>
        <dsp:cNvPr id="0" name=""/>
        <dsp:cNvSpPr/>
      </dsp:nvSpPr>
      <dsp:spPr>
        <a:xfrm>
          <a:off x="2196203" y="2720549"/>
          <a:ext cx="1918882" cy="1919651"/>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DEF2E-A4FC-4B43-947D-1EFBDA3AF8FD}">
      <dsp:nvSpPr>
        <dsp:cNvPr id="0" name=""/>
        <dsp:cNvSpPr/>
      </dsp:nvSpPr>
      <dsp:spPr>
        <a:xfrm>
          <a:off x="2533842" y="3390130"/>
          <a:ext cx="1241086" cy="620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Career development</a:t>
          </a:r>
        </a:p>
      </dsp:txBody>
      <dsp:txXfrm>
        <a:off x="2533842" y="3390130"/>
        <a:ext cx="1241086" cy="62039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971800" cy="499091"/>
          </a:xfrm>
          <a:prstGeom prst="rect">
            <a:avLst/>
          </a:prstGeom>
          <a:noFill/>
          <a:ln>
            <a:noFill/>
          </a:ln>
        </p:spPr>
        <p:txBody>
          <a:bodyPr spcFirstLastPara="1" wrap="square" lIns="91417" tIns="45708" rIns="91417" bIns="45708"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4" y="1"/>
            <a:ext cx="2971800" cy="499091"/>
          </a:xfrm>
          <a:prstGeom prst="rect">
            <a:avLst/>
          </a:prstGeom>
          <a:noFill/>
          <a:ln>
            <a:noFill/>
          </a:ln>
        </p:spPr>
        <p:txBody>
          <a:bodyPr spcFirstLastPara="1" wrap="square" lIns="91417" tIns="45708" rIns="91417" bIns="45708"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44500" y="1243013"/>
            <a:ext cx="5969000" cy="3357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1" y="4787126"/>
            <a:ext cx="5486400" cy="3916740"/>
          </a:xfrm>
          <a:prstGeom prst="rect">
            <a:avLst/>
          </a:prstGeom>
          <a:noFill/>
          <a:ln>
            <a:noFill/>
          </a:ln>
        </p:spPr>
        <p:txBody>
          <a:bodyPr spcFirstLastPara="1" wrap="square" lIns="91417" tIns="45708" rIns="91417" bIns="45708"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8185"/>
            <a:ext cx="2971800" cy="499090"/>
          </a:xfrm>
          <a:prstGeom prst="rect">
            <a:avLst/>
          </a:prstGeom>
          <a:noFill/>
          <a:ln>
            <a:noFill/>
          </a:ln>
        </p:spPr>
        <p:txBody>
          <a:bodyPr spcFirstLastPara="1" wrap="square" lIns="91417" tIns="45708" rIns="91417" bIns="45708"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4" y="9448185"/>
            <a:ext cx="2971800" cy="499090"/>
          </a:xfrm>
          <a:prstGeom prst="rect">
            <a:avLst/>
          </a:prstGeom>
          <a:noFill/>
          <a:ln>
            <a:noFill/>
          </a:ln>
        </p:spPr>
        <p:txBody>
          <a:bodyPr spcFirstLastPara="1" wrap="square" lIns="91417" tIns="45708" rIns="91417" bIns="45708" anchor="b" anchorCtr="0">
            <a:noAutofit/>
          </a:bodyPr>
          <a:lstStyle/>
          <a:p>
            <a:pPr algn="r"/>
            <a:fld id="{00000000-1234-1234-1234-123412341234}" type="slidenum">
              <a:rPr lang="en-GB" sz="1200" smtClean="0">
                <a:solidFill>
                  <a:schemeClr val="dk1"/>
                </a:solidFill>
                <a:latin typeface="Calibri"/>
                <a:ea typeface="Calibri"/>
                <a:cs typeface="Calibri"/>
                <a:sym typeface="Calibri"/>
              </a:rPr>
              <a:pPr algn="r"/>
              <a:t>‹nr.›</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75211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the-green-book-appraisal-and-evaluation-in-central-governen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publicengagement.ac.uk/do-engagement/understanding-audiences/policy-maker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1260475"/>
            <a:ext cx="6010275" cy="3381375"/>
          </a:xfrm>
        </p:spPr>
      </p:sp>
      <p:sp>
        <p:nvSpPr>
          <p:cNvPr id="3" name="Notes Placeholder 2"/>
          <p:cNvSpPr>
            <a:spLocks noGrp="1"/>
          </p:cNvSpPr>
          <p:nvPr>
            <p:ph type="body" idx="1"/>
          </p:nvPr>
        </p:nvSpPr>
        <p:spPr/>
        <p:txBody>
          <a:bodyPr/>
          <a:lstStyle/>
          <a:p>
            <a:r>
              <a:rPr lang="en-IE" sz="1100" b="0" i="0" u="none" strike="noStrike" kern="1200" cap="none" dirty="0">
                <a:solidFill>
                  <a:schemeClr val="tx1"/>
                </a:solidFill>
                <a:latin typeface="Calibri"/>
                <a:ea typeface="Calibri"/>
                <a:cs typeface="Calibri"/>
                <a:sym typeface="Calibri"/>
              </a:rPr>
              <a:t>Good morning. Welcome to this workshop on policy engagement for researchers, brought to you by Sense about Science. I’m Ilaina Khairulzaman and I’m the head of international public engagement, training and marketing. The first thing I’m going to do is introduce a bit of what I do, and get my colleagues Hamid, Emily and Rebecca to introduce them, and get all of you to introduce yourselves too. It would be wonderful if you could talk about any policy experience you have, that we can discuss a bit more at the end of this workshop. </a:t>
            </a:r>
            <a:r>
              <a:rPr lang="en-IE" sz="1100" b="0" i="0" u="none" strike="noStrike" kern="1200" cap="none">
                <a:solidFill>
                  <a:schemeClr val="tx1"/>
                </a:solidFill>
                <a:latin typeface="Calibri"/>
                <a:ea typeface="Calibri"/>
                <a:cs typeface="Calibri"/>
                <a:sym typeface="Calibri"/>
              </a:rPr>
              <a:t>Is that okay?</a:t>
            </a:r>
            <a:endParaRPr lang="en-IE" sz="1100" b="0" i="0" u="none" strike="noStrike" kern="1200" cap="none" dirty="0">
              <a:solidFill>
                <a:schemeClr val="tx1"/>
              </a:solidFill>
              <a:latin typeface="Calibri"/>
              <a:ea typeface="Calibri"/>
              <a:cs typeface="Calibri"/>
              <a:sym typeface="Calibri"/>
            </a:endParaRPr>
          </a:p>
          <a:p>
            <a:endParaRPr lang="en-IE" sz="1100" b="0" i="0" u="none" strike="noStrike" kern="1200" cap="none" dirty="0">
              <a:solidFill>
                <a:schemeClr val="tx1"/>
              </a:solidFill>
              <a:latin typeface="Calibri"/>
              <a:ea typeface="Calibri"/>
              <a:cs typeface="Calibri"/>
              <a:sym typeface="Calibri"/>
            </a:endParaRPr>
          </a:p>
          <a:p>
            <a:endParaRPr lang="en-IE" sz="1100" b="0" i="0" u="none" strike="noStrike" kern="1200" cap="none" dirty="0">
              <a:solidFill>
                <a:schemeClr val="tx1"/>
              </a:solidFill>
              <a:latin typeface="Calibri"/>
              <a:ea typeface="Calibri"/>
              <a:cs typeface="Calibri"/>
              <a:sym typeface="Calibri"/>
            </a:endParaRPr>
          </a:p>
          <a:p>
            <a:r>
              <a:rPr lang="en-IE" sz="1100" b="0" i="0" u="none" strike="noStrike" kern="1200" cap="none" dirty="0">
                <a:solidFill>
                  <a:schemeClr val="tx1"/>
                </a:solidFill>
                <a:latin typeface="Calibri"/>
                <a:ea typeface="Calibri"/>
                <a:cs typeface="Calibri"/>
                <a:sym typeface="Calibri"/>
              </a:rPr>
              <a:t>It is great to meet all of you and so good to know you’re striving to </a:t>
            </a:r>
            <a:r>
              <a:rPr lang="en-IE" sz="1100" dirty="0"/>
              <a:t>understand the importance of researchers getting involved in policy discussions.</a:t>
            </a:r>
            <a:endParaRPr lang="en-GB" sz="1100" b="0" i="0" u="none" strike="noStrike" kern="1200" cap="none" dirty="0">
              <a:solidFill>
                <a:schemeClr val="tx1"/>
              </a:solidFill>
              <a:latin typeface="Calibri"/>
              <a:ea typeface="Calibri"/>
              <a:cs typeface="Calibri"/>
              <a:sym typeface="Calibri"/>
            </a:endParaRPr>
          </a:p>
          <a:p>
            <a:r>
              <a:rPr lang="en-IE" sz="1100" b="0" i="0" u="none" strike="noStrike" kern="1200" cap="none" dirty="0">
                <a:solidFill>
                  <a:schemeClr val="tx1"/>
                </a:solidFill>
                <a:latin typeface="Calibri"/>
                <a:ea typeface="Calibri"/>
                <a:cs typeface="Calibri"/>
                <a:sym typeface="Calibri"/>
              </a:rPr>
              <a:t>I want you to know that you are exactly what the world needs. Because society needs people like you to </a:t>
            </a:r>
            <a:r>
              <a:rPr lang="en-GB" sz="1100" b="0" i="0" u="none" strike="noStrike" kern="1200" cap="none" dirty="0">
                <a:solidFill>
                  <a:schemeClr val="tx1"/>
                </a:solidFill>
                <a:latin typeface="Calibri"/>
                <a:ea typeface="Calibri"/>
                <a:cs typeface="Calibri"/>
                <a:sym typeface="Calibri"/>
              </a:rPr>
              <a:t>clearly communicate your evidence so that policymakers can work from the best possible information. </a:t>
            </a:r>
          </a:p>
          <a:p>
            <a:r>
              <a:rPr lang="en-IE" sz="1100" b="0" i="0" u="none" strike="noStrike" kern="1200" cap="none" dirty="0">
                <a:solidFill>
                  <a:schemeClr val="tx1"/>
                </a:solidFill>
                <a:latin typeface="Calibri"/>
                <a:ea typeface="Calibri"/>
                <a:cs typeface="Calibri"/>
                <a:sym typeface="Calibri"/>
              </a:rPr>
              <a:t>As a society we need complex information to be made accessible to policymakers, which means we need clear and timely communication of evidence to policy. So who are Sense about Science and how do we contribute to this debate?</a:t>
            </a:r>
            <a:endParaRPr lang="en-GB" sz="1100" b="0" i="0" u="none" strike="noStrike" kern="1200" cap="none" dirty="0">
              <a:solidFill>
                <a:schemeClr val="tx1"/>
              </a:solidFill>
              <a:latin typeface="Calibri"/>
              <a:ea typeface="Calibri"/>
              <a:cs typeface="Calibri"/>
              <a:sym typeface="Calibri"/>
            </a:endParaRPr>
          </a:p>
          <a:p>
            <a:endParaRPr lang="en-US" sz="1100" dirty="0"/>
          </a:p>
          <a:p>
            <a:r>
              <a:rPr lang="en-GB" sz="1100" b="1" i="0" u="none" strike="noStrike" kern="1200" cap="none" dirty="0">
                <a:solidFill>
                  <a:schemeClr val="tx1"/>
                </a:solidFill>
                <a:latin typeface="Calibri"/>
                <a:ea typeface="Calibri"/>
                <a:cs typeface="Calibri"/>
                <a:sym typeface="Calibri"/>
              </a:rPr>
              <a:t>Sense about Science</a:t>
            </a:r>
            <a:r>
              <a:rPr lang="en-GB" sz="1100" b="0" i="0" u="none" strike="noStrike" kern="1200" cap="none" dirty="0">
                <a:solidFill>
                  <a:schemeClr val="tx1"/>
                </a:solidFill>
                <a:latin typeface="Calibri"/>
                <a:ea typeface="Calibri"/>
                <a:cs typeface="Calibri"/>
                <a:sym typeface="Calibri"/>
              </a:rPr>
              <a:t> is an independent campaigning charity that </a:t>
            </a:r>
            <a:r>
              <a:rPr lang="en-GB" sz="1200" b="0" i="0" u="none" strike="noStrike" cap="none" dirty="0">
                <a:solidFill>
                  <a:schemeClr val="dk1"/>
                </a:solidFill>
                <a:effectLst/>
                <a:latin typeface="Calibri"/>
                <a:ea typeface="Calibri"/>
                <a:cs typeface="Calibri"/>
                <a:sym typeface="Calibri"/>
              </a:rPr>
              <a:t>champions the public interest in sound science and ensures evidence is recognised in public life and policy making. We</a:t>
            </a:r>
            <a:r>
              <a:rPr lang="en-GB" sz="1100" b="0" i="0" u="none" strike="noStrike" kern="1200" cap="none" dirty="0">
                <a:solidFill>
                  <a:schemeClr val="tx1"/>
                </a:solidFill>
                <a:latin typeface="Calibri"/>
                <a:ea typeface="Calibri"/>
                <a:cs typeface="Calibri"/>
                <a:sym typeface="Calibri"/>
              </a:rPr>
              <a:t> challenge the misrepresentation of science and evidence in public life, and we advocate openness and honesty about research findings. </a:t>
            </a:r>
            <a:r>
              <a:rPr lang="en-IE" sz="1100" b="0" i="0" u="none" strike="noStrike" kern="1200" cap="none" dirty="0">
                <a:solidFill>
                  <a:schemeClr val="tx1"/>
                </a:solidFill>
                <a:latin typeface="Calibri"/>
                <a:ea typeface="Calibri"/>
                <a:cs typeface="Calibri"/>
                <a:sym typeface="Calibri"/>
              </a:rPr>
              <a:t>We’ve worked with community groups, civil society organisations, journalists, policymakers and researchers for 18 years to stand up for sound research and for evidence as a public good. </a:t>
            </a:r>
          </a:p>
          <a:p>
            <a:endParaRPr lang="en-IE" sz="1100" b="0" i="0" u="none" strike="noStrike" kern="1200" cap="none" dirty="0">
              <a:solidFill>
                <a:schemeClr val="tx1"/>
              </a:solidFill>
              <a:latin typeface="Calibri"/>
              <a:ea typeface="Calibri"/>
              <a:cs typeface="Calibri"/>
              <a:sym typeface="Calibri"/>
            </a:endParaRPr>
          </a:p>
          <a:p>
            <a:r>
              <a:rPr lang="en-IE" sz="1100" b="0" i="0" u="none" strike="noStrike" kern="1200" cap="none" dirty="0">
                <a:solidFill>
                  <a:schemeClr val="tx1"/>
                </a:solidFill>
                <a:latin typeface="Calibri"/>
                <a:ea typeface="Calibri"/>
                <a:cs typeface="Calibri"/>
                <a:sym typeface="Calibri"/>
              </a:rPr>
              <a:t>And I’ll now hand over to </a:t>
            </a:r>
            <a:r>
              <a:rPr lang="en-IE" sz="1100" b="0" i="0" u="none" strike="noStrike" kern="1200" cap="none" dirty="0" err="1">
                <a:solidFill>
                  <a:schemeClr val="tx1"/>
                </a:solidFill>
                <a:latin typeface="Calibri"/>
                <a:ea typeface="Calibri"/>
                <a:cs typeface="Calibri"/>
                <a:sym typeface="Calibri"/>
              </a:rPr>
              <a:t>Ilaina</a:t>
            </a:r>
            <a:r>
              <a:rPr lang="en-IE" sz="1100" b="0" i="0" u="none" strike="noStrike" kern="1200" cap="none" dirty="0">
                <a:solidFill>
                  <a:schemeClr val="tx1"/>
                </a:solidFill>
                <a:latin typeface="Calibri"/>
                <a:ea typeface="Calibri"/>
                <a:cs typeface="Calibri"/>
                <a:sym typeface="Calibri"/>
              </a:rPr>
              <a:t>, who will tell you more about us.</a:t>
            </a:r>
            <a:endParaRPr lang="en-GB" sz="1100" b="0" i="0" u="none" strike="noStrike" kern="1200" cap="none" dirty="0">
              <a:solidFill>
                <a:schemeClr val="tx1"/>
              </a:solidFill>
              <a:latin typeface="Calibri"/>
              <a:ea typeface="Calibri"/>
              <a:cs typeface="Calibri"/>
              <a:sym typeface="Calibri"/>
            </a:endParaRPr>
          </a:p>
          <a:p>
            <a:endParaRPr lang="en-US" baseline="0" dirty="0"/>
          </a:p>
        </p:txBody>
      </p:sp>
      <p:sp>
        <p:nvSpPr>
          <p:cNvPr id="4" name="Slide Number Placeholder 3"/>
          <p:cNvSpPr>
            <a:spLocks noGrp="1"/>
          </p:cNvSpPr>
          <p:nvPr>
            <p:ph type="sldNum" sz="quarter" idx="10"/>
          </p:nvPr>
        </p:nvSpPr>
        <p:spPr/>
        <p:txBody>
          <a:bodyPr/>
          <a:lstStyle/>
          <a:p>
            <a:fld id="{F7C64723-6AB0-BB44-9587-F2CE613664E0}" type="slidenum">
              <a:rPr lang="en-US" smtClean="0"/>
              <a:pPr/>
              <a:t>1</a:t>
            </a:fld>
            <a:endParaRPr lang="en-US"/>
          </a:p>
        </p:txBody>
      </p:sp>
    </p:spTree>
    <p:extLst>
      <p:ext uri="{BB962C8B-B14F-4D97-AF65-F5344CB8AC3E}">
        <p14:creationId xmlns:p14="http://schemas.microsoft.com/office/powerpoint/2010/main" val="1015657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j-lt"/>
              </a:rPr>
              <a:t>'Policy maker' is a broad terms that covers all the people responsible for formulating or amending policy. In national parliaments this could include ministers, members of parliament, advisory staff, chief scientific advisors. In the European Parliament it’s similar, except it includes members of the European parliament, Commissioners and members of the European council.</a:t>
            </a:r>
          </a:p>
          <a:p>
            <a:endParaRPr lang="en-GB" sz="1200" dirty="0">
              <a:latin typeface="+mj-lt"/>
            </a:endParaRPr>
          </a:p>
          <a:p>
            <a:r>
              <a:rPr lang="en-GB" sz="1200" dirty="0">
                <a:latin typeface="+mj-lt"/>
              </a:rPr>
              <a:t>A key thing to remember about these three institutions is that they represent different interests in the EU bureaucracy.</a:t>
            </a:r>
          </a:p>
          <a:p>
            <a:endParaRPr lang="en-GB" sz="1200" dirty="0">
              <a:latin typeface="+mj-lt"/>
            </a:endParaRPr>
          </a:p>
          <a:p>
            <a:r>
              <a:rPr lang="en-GB" sz="1200" dirty="0">
                <a:latin typeface="+mj-lt"/>
              </a:rPr>
              <a:t>Put simply:</a:t>
            </a:r>
          </a:p>
          <a:p>
            <a:endParaRPr lang="en-GB" sz="1200" dirty="0">
              <a:latin typeface="+mj-lt"/>
            </a:endParaRPr>
          </a:p>
          <a:p>
            <a:r>
              <a:rPr lang="en-GB" sz="1200" dirty="0">
                <a:latin typeface="+mj-lt"/>
              </a:rPr>
              <a:t>The European Commission represents the interests of the EU as a whole.</a:t>
            </a:r>
          </a:p>
          <a:p>
            <a:r>
              <a:rPr lang="en-GB" sz="1200" dirty="0">
                <a:latin typeface="+mj-lt"/>
              </a:rPr>
              <a:t>The European Parliament represents the interests of European Citizens.</a:t>
            </a:r>
          </a:p>
          <a:p>
            <a:r>
              <a:rPr lang="en-GB" sz="1200" dirty="0">
                <a:latin typeface="+mj-lt"/>
              </a:rPr>
              <a:t>The Council of the European Union (often referred to as just the Council or the Council of Ministers) represents the member state governments.</a:t>
            </a:r>
          </a:p>
          <a:p>
            <a:endParaRPr lang="en-GB" sz="1200" dirty="0">
              <a:latin typeface="+mj-lt"/>
            </a:endParaRPr>
          </a:p>
          <a:p>
            <a:r>
              <a:rPr lang="en-GB" sz="1200" dirty="0">
                <a:latin typeface="+mj-lt"/>
              </a:rPr>
              <a:t>Policy makers tend to be approached by a large number of people hoping to influence their policies, from lobbyists and interest groups, to constituents or academics. They are often time-poor, and tend to be generalists, but it is important not to underestimate their skills and experience, particularly when it comes to understanding complex issues and assimilating knowledge.</a:t>
            </a:r>
          </a:p>
          <a:p>
            <a:endParaRPr lang="en-GB" dirty="0">
              <a:latin typeface="+mj-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612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effectLst/>
                <a:latin typeface="+mj-lt"/>
                <a:ea typeface="Calibri"/>
                <a:cs typeface="Calibri"/>
                <a:sym typeface="Calibri"/>
              </a:rPr>
              <a:t>The policy process is often represented as a cycle. For example, the </a:t>
            </a:r>
            <a:r>
              <a:rPr lang="en-GB" sz="1200" b="0" i="0" u="none" strike="noStrike" cap="none" dirty="0">
                <a:solidFill>
                  <a:schemeClr val="dk1"/>
                </a:solidFill>
                <a:effectLst/>
                <a:latin typeface="+mj-lt"/>
                <a:ea typeface="Calibri"/>
                <a:cs typeface="Calibri"/>
                <a:sym typeface="Calibri"/>
                <a:hlinkClick r:id="rId3"/>
              </a:rPr>
              <a:t>Treasury's Green Book</a:t>
            </a:r>
            <a:r>
              <a:rPr lang="en-GB" sz="1200" b="0" i="0" u="none" strike="noStrike" cap="none" dirty="0">
                <a:solidFill>
                  <a:schemeClr val="dk1"/>
                </a:solidFill>
                <a:effectLst/>
                <a:latin typeface="+mj-lt"/>
                <a:ea typeface="Calibri"/>
                <a:cs typeface="Calibri"/>
                <a:sym typeface="Calibri"/>
              </a:rPr>
              <a:t> uses the following stages to understand the policy making cycle:</a:t>
            </a:r>
          </a:p>
          <a:p>
            <a:r>
              <a:rPr lang="en-GB" sz="1200" b="0" i="0" u="none" strike="noStrike" cap="none" dirty="0">
                <a:solidFill>
                  <a:schemeClr val="dk1"/>
                </a:solidFill>
                <a:effectLst/>
                <a:latin typeface="+mj-lt"/>
                <a:ea typeface="Calibri"/>
                <a:cs typeface="Calibri"/>
                <a:sym typeface="Calibri"/>
              </a:rPr>
              <a:t>Rationale - a rationale is developed</a:t>
            </a:r>
          </a:p>
          <a:p>
            <a:r>
              <a:rPr lang="en-GB" sz="1200" b="0" i="0" u="none" strike="noStrike" cap="none" dirty="0">
                <a:solidFill>
                  <a:schemeClr val="dk1"/>
                </a:solidFill>
                <a:effectLst/>
                <a:latin typeface="+mj-lt"/>
                <a:ea typeface="Calibri"/>
                <a:cs typeface="Calibri"/>
                <a:sym typeface="Calibri"/>
              </a:rPr>
              <a:t>Objectives - objectives are set</a:t>
            </a:r>
          </a:p>
          <a:p>
            <a:r>
              <a:rPr lang="en-GB" sz="1200" b="0" i="0" u="none" strike="noStrike" cap="none" dirty="0">
                <a:solidFill>
                  <a:schemeClr val="dk1"/>
                </a:solidFill>
                <a:effectLst/>
                <a:latin typeface="+mj-lt"/>
                <a:ea typeface="Calibri"/>
                <a:cs typeface="Calibri"/>
                <a:sym typeface="Calibri"/>
              </a:rPr>
              <a:t>Appraisal - options are appraised</a:t>
            </a:r>
          </a:p>
          <a:p>
            <a:r>
              <a:rPr lang="en-GB" sz="1200" b="0" i="0" u="none" strike="noStrike" cap="none" dirty="0">
                <a:solidFill>
                  <a:schemeClr val="dk1"/>
                </a:solidFill>
                <a:effectLst/>
                <a:latin typeface="+mj-lt"/>
                <a:ea typeface="Calibri"/>
                <a:cs typeface="Calibri"/>
                <a:sym typeface="Calibri"/>
              </a:rPr>
              <a:t>Monitoring - effects are monitored</a:t>
            </a:r>
          </a:p>
          <a:p>
            <a:r>
              <a:rPr lang="en-GB" sz="1200" b="0" i="0" u="none" strike="noStrike" cap="none" dirty="0">
                <a:solidFill>
                  <a:schemeClr val="dk1"/>
                </a:solidFill>
                <a:effectLst/>
                <a:latin typeface="+mj-lt"/>
                <a:ea typeface="Calibri"/>
                <a:cs typeface="Calibri"/>
                <a:sym typeface="Calibri"/>
              </a:rPr>
              <a:t>Evaluation - results are evaluated</a:t>
            </a:r>
          </a:p>
          <a:p>
            <a:r>
              <a:rPr lang="en-GB" sz="1200" b="0" i="0" u="none" strike="noStrike" cap="none" dirty="0">
                <a:solidFill>
                  <a:schemeClr val="dk1"/>
                </a:solidFill>
                <a:effectLst/>
                <a:latin typeface="+mj-lt"/>
                <a:ea typeface="Calibri"/>
                <a:cs typeface="Calibri"/>
                <a:sym typeface="Calibri"/>
              </a:rPr>
              <a:t>Feedback - evaluation results are fed back into the cycle</a:t>
            </a:r>
            <a:endParaRPr lang="en-GB" sz="1200" dirty="0">
              <a:latin typeface="+mj-lt"/>
            </a:endParaRPr>
          </a:p>
          <a:p>
            <a:endParaRPr lang="en-GB" sz="1200" dirty="0">
              <a:latin typeface="+mj-lt"/>
            </a:endParaRPr>
          </a:p>
          <a:p>
            <a:r>
              <a:rPr lang="en-GB" sz="1200" dirty="0">
                <a:latin typeface="+mj-lt"/>
              </a:rPr>
              <a:t>However, the </a:t>
            </a:r>
            <a:r>
              <a:rPr lang="en-GB" sz="1200" dirty="0">
                <a:solidFill>
                  <a:srgbClr val="007C7C"/>
                </a:solidFill>
                <a:latin typeface="+mj-lt"/>
                <a:hlinkClick r:id="rId4"/>
              </a:rPr>
              <a:t>Institute for Government</a:t>
            </a:r>
            <a:r>
              <a:rPr lang="en-GB" sz="1200" dirty="0">
                <a:latin typeface="+mj-lt"/>
              </a:rPr>
              <a:t> suggests that policy making in the real world tends to operate on a less rational, more opportunistic basis.</a:t>
            </a:r>
          </a:p>
          <a:p>
            <a:pPr>
              <a:buFont typeface="Arial" panose="020B0604020202020204" pitchFamily="34" charset="0"/>
              <a:buChar char="•"/>
            </a:pPr>
            <a:r>
              <a:rPr lang="en-GB" sz="1200" dirty="0">
                <a:latin typeface="+mj-lt"/>
              </a:rPr>
              <a:t>Policy doesn't tend to take place in distinct stages as suggested above.</a:t>
            </a:r>
          </a:p>
          <a:p>
            <a:pPr>
              <a:buFont typeface="Arial" panose="020B0604020202020204" pitchFamily="34" charset="0"/>
              <a:buChar char="•"/>
            </a:pPr>
            <a:r>
              <a:rPr lang="en-GB" sz="1200" dirty="0">
                <a:latin typeface="+mj-lt"/>
              </a:rPr>
              <a:t>Policy makers are influenced by a range of different factors that are not captured in this simple cycle, including budget restrictions, public opinion, political parties, values and ideology, mass media, interest groups, events, social and economic conditions, and even...research.</a:t>
            </a:r>
          </a:p>
          <a:p>
            <a:pPr>
              <a:buFont typeface="Arial" panose="020B0604020202020204" pitchFamily="34" charset="0"/>
              <a:buChar char="•"/>
            </a:pPr>
            <a:r>
              <a:rPr lang="en-GB" sz="1200" dirty="0">
                <a:latin typeface="+mj-lt"/>
              </a:rPr>
              <a:t>The effects of policies are often indirect, diffuse, and take time to appear. Given the complexity of the problems government deals with, it may be unlikely that a policy will produce effects that are measurable and attributable.</a:t>
            </a:r>
          </a:p>
          <a:p>
            <a:endParaRPr lang="en-GB" sz="1200" dirty="0">
              <a:latin typeface="+mj-lt"/>
            </a:endParaRPr>
          </a:p>
          <a:p>
            <a:r>
              <a:rPr lang="en-GB" sz="1200" dirty="0">
                <a:latin typeface="+mj-lt"/>
              </a:rPr>
              <a:t>So, although it is simplistic to suggest that there are natural 'stages' at which researchers can input evidence into the policy making process, there are some natural entry points, and some useful tips and techniques when working with policy makers.</a:t>
            </a:r>
          </a:p>
          <a:p>
            <a:endParaRPr lang="en-GB" dirty="0">
              <a:latin typeface="+mj-lt"/>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11</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355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Your responsibility as a researcher goes beyond doing the research – you can make societal impact from the very start of your research through the lifetime of your career.  As experts who understand complex issues, you CAN channel that expertise into making a difference in society – from getting involved in public discussions about research and evidence, to providing evidence to policies that impact people’s every day lives. We</a:t>
            </a:r>
            <a:r>
              <a:rPr lang="en-GB" sz="1200" b="0" i="0" u="none" strike="noStrike" cap="none" dirty="0">
                <a:solidFill>
                  <a:schemeClr val="dk1"/>
                </a:solidFill>
                <a:effectLst/>
                <a:latin typeface="Calibri"/>
                <a:ea typeface="Calibri"/>
                <a:cs typeface="Calibri"/>
                <a:sym typeface="Calibri"/>
              </a:rPr>
              <a:t> aim to create a generation of researchers who are motivated, inspired and empowered as academic citizens to shape the public discourse in their field and make a wider societal impact by effectively and confidently getting their voices heard in the media and policy worlds. We want researchers to feel like you have the support of a huge community of your peers in challenging misrepresentations of science and evidence, engaging directly with the media and policymakers, and helping communities to access and understand evidence when it really matters in people's lives. Because this can have a truly transformative effect on people’s live. </a:t>
            </a:r>
            <a:r>
              <a:rPr lang="en-GB" sz="1200" dirty="0"/>
              <a:t>An example: CHRISTINA PAGEL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12</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946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a:t>The routes into EU parliament</a:t>
            </a:r>
          </a:p>
          <a:p>
            <a:pPr marL="158750" indent="0">
              <a:buNone/>
            </a:pPr>
            <a:endParaRPr lang="en-GB" dirty="0"/>
          </a:p>
          <a:p>
            <a:pPr marL="158750" indent="0">
              <a:buNone/>
            </a:pPr>
            <a:r>
              <a:rPr lang="en-GB" dirty="0"/>
              <a:t>Contact individual MEPs – you can find out who your MEP is on the European Parliament website. They’re always happy to talk to constituents. But before you do this – do some research on them. What do they have on their agenda already? It’s always easier contributing to something the policymaker is already interested/involved in than it is to bring something completely new to the table. Policymakers already have a lot on their plate – so think about how you can make their lives easier!</a:t>
            </a:r>
          </a:p>
          <a:p>
            <a:pPr marL="158750" indent="0">
              <a:buNone/>
            </a:pPr>
            <a:endParaRPr lang="en-GB" dirty="0"/>
          </a:p>
          <a:p>
            <a:pPr marL="158750" indent="0">
              <a:buNone/>
            </a:pPr>
            <a:r>
              <a:rPr lang="en-GB" dirty="0"/>
              <a:t>Committee hearings - A lot of the work that is done by the European Parliament is organized in thematic committees. These are cross-party groups of Members (MEPs) that scrutinize legislative proposals from the European Commission. Most committees organize regular hearings, to hear from experts and hold discussions on the key issues. Parliament’s administrative services, political groups or individual MEPs can suggest experts. This is why it’s great to develop a connection with individual MEPs too – so you could get on their experts list.</a:t>
            </a:r>
          </a:p>
          <a:p>
            <a:pPr marL="158750" indent="0">
              <a:buNone/>
            </a:pPr>
            <a:endParaRPr lang="en-GB" dirty="0"/>
          </a:p>
          <a:p>
            <a:pPr marL="158750" indent="0">
              <a:buNone/>
            </a:pPr>
            <a:r>
              <a:rPr lang="en-GB" dirty="0"/>
              <a:t>MEP initiatives - When an individual Member wants to put a topic on the policy agenda or stimulate an in-depth discussion, they can organize an event, which is open to the public. In these events generally one or more experts have the chance to explain the available scientific evidence in more detail.</a:t>
            </a:r>
          </a:p>
          <a:p>
            <a:pPr marL="158750" indent="0">
              <a:buNone/>
            </a:pPr>
            <a:endParaRPr lang="en-GB" dirty="0"/>
          </a:p>
          <a:p>
            <a:pPr marL="158750" indent="0">
              <a:buNone/>
            </a:pPr>
            <a:r>
              <a:rPr lang="en-GB" dirty="0"/>
              <a:t>Another tool often used by MEPs when confronted with new evidence, are parliamentary questions. These are questions MEPs address to other EU Institutions and bodies. They are a direct form of parliamentary scrutiny.</a:t>
            </a:r>
          </a:p>
          <a:p>
            <a:pPr marL="158750" indent="0">
              <a:buNone/>
            </a:pPr>
            <a:endParaRPr lang="en-GB" dirty="0"/>
          </a:p>
          <a:p>
            <a:pPr marL="158750" indent="0">
              <a:buNone/>
            </a:pPr>
            <a:r>
              <a:rPr lang="en-GB" dirty="0"/>
              <a:t>European Commission proposals - The European Commission is responsible for planning, preparing and proposing new European legislation. This is called the ‘right of initiative’. Most of the evidence used for investigating a societal problem and for comparing different policy solutions, will be gathered by the European Commission. An important way to gather such information is through public consultations. The ‘Have your say’ website can help you stay up to date with these.</a:t>
            </a:r>
          </a:p>
          <a:p>
            <a:pPr marL="158750" indent="0">
              <a:buNone/>
            </a:pPr>
            <a:endParaRPr lang="en-GB" dirty="0"/>
          </a:p>
          <a:p>
            <a:pPr marL="158750" indent="0">
              <a:buNone/>
            </a:pPr>
            <a:r>
              <a:rPr lang="en-GB" dirty="0"/>
              <a:t>Public consultations - Through public consultations you can express your views on the scope, priorities and added value of EU action for new initiatives, or evaluations of existing policies and laws. It’s so important that researchers contribute to these public consultations or else there’s the risk that the input they get is only from industry groups or lobby groups.</a:t>
            </a:r>
          </a:p>
          <a:p>
            <a:pPr marL="158750" indent="0">
              <a:buNone/>
            </a:pPr>
            <a:endParaRPr lang="en-GB" dirty="0"/>
          </a:p>
          <a:p>
            <a:pPr marL="158750" indent="0">
              <a:buNone/>
            </a:pPr>
            <a:r>
              <a:rPr lang="en-GB" dirty="0"/>
              <a:t>Intergroups - Intergroups can be formed by MEPs from any political group and any committee, with a view to holding informal exchanges on particular subjects and promoting contact between Members and civil society. They exist on a wide variety of areas, from children’s rights to ‘Sky and Space’. Intergroups are generally supported and organized by an NGO or advocacy group. Intergroups meet to discuss, campaign on and promote particular issues.</a:t>
            </a:r>
          </a:p>
          <a:p>
            <a:pPr marL="158750" indent="0">
              <a:buNone/>
            </a:pPr>
            <a:endParaRPr lang="en-GB" dirty="0"/>
          </a:p>
          <a:p>
            <a:pPr marL="158750" indent="0">
              <a:buNone/>
            </a:pPr>
            <a:r>
              <a:rPr lang="en-GB" dirty="0"/>
              <a:t>A register of Intergroups is regularly updated. Some, but not all Intergroups have their own website.</a:t>
            </a:r>
          </a:p>
          <a:p>
            <a:pPr marL="158750" indent="0">
              <a:buNone/>
            </a:pPr>
            <a:endParaRPr lang="en-GB" dirty="0"/>
          </a:p>
          <a:p>
            <a:pPr marL="158750" indent="0">
              <a:buNone/>
            </a:pPr>
            <a:r>
              <a:rPr lang="en-GB" dirty="0"/>
              <a:t>These are just some ways that research gets to policymakers – but there’s also the European Parliamentary Research Service which you can contact, or going via third party routes such as a charity, think tank, or evidence broker</a:t>
            </a:r>
          </a:p>
          <a:p>
            <a:pPr marL="158750" indent="0">
              <a:buNone/>
            </a:pPr>
            <a:endParaRPr lang="en-GB" dirty="0"/>
          </a:p>
          <a:p>
            <a:pPr marL="158750" indent="0">
              <a:buNone/>
            </a:pPr>
            <a:endParaRPr lang="en-GB" dirty="0"/>
          </a:p>
          <a:p>
            <a:pPr marL="158750" indent="0">
              <a:buNone/>
            </a:pPr>
            <a:endParaRPr lang="en-GB" dirty="0"/>
          </a:p>
        </p:txBody>
      </p:sp>
    </p:spTree>
    <p:extLst>
      <p:ext uri="{BB962C8B-B14F-4D97-AF65-F5344CB8AC3E}">
        <p14:creationId xmlns:p14="http://schemas.microsoft.com/office/powerpoint/2010/main" val="426221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1624">
              <a:buClrTx/>
              <a:buSzTx/>
              <a:defRPr/>
            </a:pPr>
            <a:r>
              <a:rPr lang="en-GB" sz="1100" dirty="0"/>
              <a:t>We collaborated with Taylor &amp; Francis to create this guide for researchers to engage with EU policymaking. </a:t>
            </a:r>
          </a:p>
          <a:p>
            <a:pPr marL="0" indent="0" defTabSz="921624">
              <a:buClrTx/>
              <a:buSzTx/>
              <a:defRPr/>
            </a:pPr>
            <a:endParaRPr lang="en-GB" sz="1100" dirty="0"/>
          </a:p>
          <a:p>
            <a:pPr marL="0" indent="0" defTabSz="921624">
              <a:buClrTx/>
              <a:buSzTx/>
              <a:defRPr/>
            </a:pPr>
            <a:r>
              <a:rPr lang="en-GB" sz="1100" dirty="0"/>
              <a:t>Providing evidence for policymaking is an important part of your role as a researcher – this is when evidence really matters. </a:t>
            </a:r>
          </a:p>
        </p:txBody>
      </p:sp>
      <p:sp>
        <p:nvSpPr>
          <p:cNvPr id="4" name="Slide Number Placeholder 3"/>
          <p:cNvSpPr>
            <a:spLocks noGrp="1"/>
          </p:cNvSpPr>
          <p:nvPr>
            <p:ph type="sldNum" sz="quarter" idx="10"/>
          </p:nvPr>
        </p:nvSpPr>
        <p:spPr/>
        <p:txBody>
          <a:bodyPr/>
          <a:lstStyle/>
          <a:p>
            <a:fld id="{F7C64723-6AB0-BB44-9587-F2CE613664E0}" type="slidenum">
              <a:rPr lang="en-US" smtClean="0"/>
              <a:pPr/>
              <a:t>14</a:t>
            </a:fld>
            <a:endParaRPr lang="en-US"/>
          </a:p>
        </p:txBody>
      </p:sp>
    </p:spTree>
    <p:extLst>
      <p:ext uri="{BB962C8B-B14F-4D97-AF65-F5344CB8AC3E}">
        <p14:creationId xmlns:p14="http://schemas.microsoft.com/office/powerpoint/2010/main" val="246011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Here’s some work from 2016, where we worked Christina </a:t>
            </a:r>
            <a:r>
              <a:rPr lang="en-GB" baseline="0" dirty="0" err="1"/>
              <a:t>Pagel</a:t>
            </a:r>
            <a:r>
              <a:rPr lang="en-GB" baseline="0" dirty="0"/>
              <a:t>, a mathematician at UCL, to open up a complicated and sensitive set of statistics. The background of it was that </a:t>
            </a:r>
            <a:r>
              <a:rPr lang="en-GB" dirty="0"/>
              <a:t>Leeds Infirmary fell out of the expected range for survival for children’s heart surgery. The health authority got spooked and closed the Leeds unit as a result. </a:t>
            </a:r>
          </a:p>
          <a:p>
            <a:endParaRPr lang="en-GB" dirty="0"/>
          </a:p>
          <a:p>
            <a:r>
              <a:rPr lang="en-GB" dirty="0"/>
              <a:t>First step should be to find out why, to investigate before raising public alarm: 1 in 25 times hospital falls out of expected range by chance. What happened? Some baby data hadn’t been entered into the system correctly – incomplete info. Poor risk communication. Leeds</a:t>
            </a:r>
            <a:r>
              <a:rPr lang="en-GB" baseline="0" dirty="0"/>
              <a:t> unit was closed as a result of policy professionals misapplying the data.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aim of this project was to equip not only health policy professionals but journalists and the public with an understanding of children’s heart surgery unit survival data. Our attempt to “democratise” info.</a:t>
            </a:r>
          </a:p>
          <a:p>
            <a:endParaRPr lang="en-GB" dirty="0"/>
          </a:p>
          <a:p>
            <a:r>
              <a:rPr lang="en-GB" dirty="0"/>
              <a:t>We produced a website and</a:t>
            </a:r>
            <a:r>
              <a:rPr lang="en-GB" baseline="0" dirty="0"/>
              <a:t> animations that explained the survival data from NHS children’s heart surgery units in the UK and Ireland.</a:t>
            </a:r>
            <a:endParaRPr lang="en-GB" dirty="0"/>
          </a:p>
          <a:p>
            <a:endParaRPr lang="en-GB" dirty="0"/>
          </a:p>
          <a:p>
            <a:r>
              <a:rPr lang="en-GB" dirty="0"/>
              <a:t>This was an emotive subject that had caused confusion and political headlines, which caused anxiety for parents of sick children. </a:t>
            </a: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4723-6AB0-BB44-9587-F2CE613664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589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proud of this resource because now parents, patients, regulators and doctors can see and understand why a hospital’s survival rate needs to be shown in the context of what was predicted for that hospital, considering how severe their cases were. It is a complex proposition, but from the website and animations, parents understood why direct comparisons between units, for instance in league tables, would be crass and misleading. In general, we showed that survival data on their own are completely meaningless (because the best-performing hospital takes on hardest cases). If there’s debate about unit closure, people can now access and understand meaningful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Alex, one of the parents who helped with user-testing the animation and website, writing</a:t>
            </a:r>
            <a:r>
              <a:rPr lang="en-GB" baseline="0" dirty="0"/>
              <a:t> about her experience on </a:t>
            </a:r>
            <a:r>
              <a:rPr lang="en-GB" baseline="0" dirty="0" err="1"/>
              <a:t>Mumsnet</a:t>
            </a:r>
            <a:r>
              <a:rPr lang="en-GB" baseline="0" dirty="0"/>
              <a:t>, launching this parent-led hub.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then the website has also been linked to from NHS choices and included as a reference in a letter to Bristol parents following the recent publication of several reports on children’s heart surgery units, which always have the potential to cause</a:t>
            </a:r>
            <a:r>
              <a:rPr lang="en-GB" baseline="0" dirty="0"/>
              <a:t> anxiety</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 want you to take away form this no subject is too emotive or controversial or complex to engage people with, if you involve them honestly, where they be parents, policymakers or postmen.</a:t>
            </a:r>
            <a:endParaRPr lang="en-GB" b="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4723-6AB0-BB44-9587-F2CE613664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3848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79768" y="4751983"/>
            <a:ext cx="5438140" cy="38881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GB" sz="1100" b="0" i="0" u="none" strike="noStrike" cap="none" dirty="0">
                <a:solidFill>
                  <a:schemeClr val="dk1"/>
                </a:solidFill>
                <a:effectLst/>
                <a:latin typeface="Arial"/>
                <a:ea typeface="Arial"/>
                <a:cs typeface="Arial"/>
                <a:sym typeface="Arial"/>
              </a:rPr>
              <a:t>Which brings us to our public engagement guide. We’ve spent the last 15 years working at the sharp end of public engagement. Our partnerships are only on issues that make a difference in the public interest and are controversial or sensitive and at risk of going sideways in a serious way. Our approach works to really engage people and following the success of the children’s heart surgery project I just talked about, we worked with NIHR to turn it and the lessons we’ve learned into a practical guide for researchers.</a:t>
            </a:r>
            <a:endParaRPr lang="nl"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lang="nl"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nl" sz="1200" b="0" i="0" u="none" strike="noStrike" cap="none" dirty="0">
                <a:solidFill>
                  <a:schemeClr val="dk1"/>
                </a:solidFill>
                <a:latin typeface="Calibri"/>
                <a:ea typeface="Calibri"/>
                <a:cs typeface="Calibri"/>
                <a:sym typeface="Calibri"/>
              </a:rPr>
              <a:t>It is </a:t>
            </a:r>
            <a:r>
              <a:rPr lang="en-GB" sz="1200" b="0" i="0" u="none" strike="noStrike" cap="none" dirty="0">
                <a:solidFill>
                  <a:schemeClr val="dk1"/>
                </a:solidFill>
                <a:latin typeface="Calibri"/>
                <a:ea typeface="Calibri"/>
                <a:cs typeface="Calibri"/>
                <a:sym typeface="Calibri"/>
              </a:rPr>
              <a:t>targeted to researchers, but they can be applied to and used for </a:t>
            </a:r>
            <a:r>
              <a:rPr lang="en-GB" sz="1100" b="0" i="0" u="none" strike="noStrike" cap="none" dirty="0">
                <a:solidFill>
                  <a:schemeClr val="dk1"/>
                </a:solidFill>
                <a:effectLst/>
                <a:latin typeface="Arial"/>
                <a:ea typeface="Arial"/>
                <a:cs typeface="Arial"/>
                <a:sym typeface="Arial"/>
              </a:rPr>
              <a:t>talks at local groups, articles, and events.</a:t>
            </a:r>
            <a:endParaRPr lang="nl"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200" b="0" i="0" u="none" strike="noStrike" cap="none" dirty="0">
              <a:solidFill>
                <a:schemeClr val="dk1"/>
              </a:solidFill>
              <a:latin typeface="Calibri"/>
              <a:ea typeface="Calibri"/>
              <a:cs typeface="Calibri"/>
              <a:sym typeface="Calibri"/>
            </a:endParaRPr>
          </a:p>
        </p:txBody>
      </p:sp>
      <p:sp>
        <p:nvSpPr>
          <p:cNvPr id="362" name="Google Shape;362;p19:notes"/>
          <p:cNvSpPr txBox="1">
            <a:spLocks noGrp="1"/>
          </p:cNvSpPr>
          <p:nvPr>
            <p:ph type="sldNum" idx="12"/>
          </p:nvPr>
        </p:nvSpPr>
        <p:spPr>
          <a:xfrm>
            <a:off x="3850442" y="9378824"/>
            <a:ext cx="2945659" cy="495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nl"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0:notes"/>
          <p:cNvSpPr txBox="1">
            <a:spLocks noGrp="1"/>
          </p:cNvSpPr>
          <p:nvPr>
            <p:ph type="body" idx="1"/>
          </p:nvPr>
        </p:nvSpPr>
        <p:spPr>
          <a:xfrm>
            <a:off x="679768" y="4751983"/>
            <a:ext cx="5438140" cy="38881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GB" sz="1200" b="0" i="0" u="none" strike="noStrike" cap="none" dirty="0">
                <a:solidFill>
                  <a:schemeClr val="dk1"/>
                </a:solidFill>
                <a:latin typeface="Calibri"/>
                <a:ea typeface="Calibri"/>
                <a:cs typeface="Calibri"/>
                <a:sym typeface="Calibri"/>
              </a:rPr>
              <a:t>So this guide talks about the 5 steps of effective public engagement. </a:t>
            </a:r>
          </a:p>
          <a:p>
            <a:pPr marL="0" marR="0" lvl="0" indent="0" algn="l" rtl="0">
              <a:lnSpc>
                <a:spcPct val="100000"/>
              </a:lnSpc>
              <a:spcBef>
                <a:spcPts val="0"/>
              </a:spcBef>
              <a:spcAft>
                <a:spcPts val="0"/>
              </a:spcAft>
              <a:buClr>
                <a:schemeClr val="dk1"/>
              </a:buClr>
              <a:buSzPts val="1100"/>
              <a:buFont typeface="Calibri"/>
              <a:buNone/>
            </a:pPr>
            <a:endParaRPr lang="en-GB"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200" b="0" i="0" u="none" strike="noStrike" cap="none" dirty="0">
                <a:solidFill>
                  <a:schemeClr val="dk1"/>
                </a:solidFill>
                <a:latin typeface="Calibri"/>
                <a:ea typeface="Calibri"/>
                <a:cs typeface="Calibri"/>
                <a:sym typeface="Calibri"/>
              </a:rPr>
              <a:t>5 steps are:</a:t>
            </a:r>
          </a:p>
          <a:p>
            <a:pPr marL="0" marR="0" lvl="0" indent="0" algn="l" rtl="0">
              <a:lnSpc>
                <a:spcPct val="100000"/>
              </a:lnSpc>
              <a:spcBef>
                <a:spcPts val="0"/>
              </a:spcBef>
              <a:spcAft>
                <a:spcPts val="0"/>
              </a:spcAft>
              <a:buClr>
                <a:schemeClr val="dk1"/>
              </a:buClr>
              <a:buSzPts val="1100"/>
              <a:buFont typeface="Calibri"/>
              <a:buNone/>
            </a:pPr>
            <a:endParaRPr lang="en-GB" sz="1200" b="0" i="0" u="none" strike="noStrike" cap="none" dirty="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100"/>
              <a:buFont typeface="Calibri"/>
              <a:buAutoNum type="arabicPeriod"/>
            </a:pPr>
            <a:r>
              <a:rPr lang="en-GB" sz="1200" b="0" i="0" u="none" strike="noStrike" cap="none" dirty="0">
                <a:solidFill>
                  <a:schemeClr val="dk1"/>
                </a:solidFill>
                <a:latin typeface="Calibri"/>
                <a:ea typeface="Calibri"/>
                <a:cs typeface="Calibri"/>
                <a:sym typeface="Calibri"/>
              </a:rPr>
              <a:t>Scoping: Looking at what people are saying about a specific topic </a:t>
            </a:r>
          </a:p>
          <a:p>
            <a:pPr marL="228600" marR="0" lvl="0" indent="-228600" algn="l" rtl="0">
              <a:lnSpc>
                <a:spcPct val="100000"/>
              </a:lnSpc>
              <a:spcBef>
                <a:spcPts val="0"/>
              </a:spcBef>
              <a:spcAft>
                <a:spcPts val="0"/>
              </a:spcAft>
              <a:buClr>
                <a:schemeClr val="dk1"/>
              </a:buClr>
              <a:buSzPts val="1100"/>
              <a:buFont typeface="Calibri"/>
              <a:buAutoNum type="arabicPeriod"/>
            </a:pPr>
            <a:r>
              <a:rPr lang="en-GB" sz="1200" b="0" i="0" u="none" strike="noStrike" cap="none" dirty="0">
                <a:solidFill>
                  <a:schemeClr val="dk1"/>
                </a:solidFill>
                <a:latin typeface="Calibri"/>
                <a:ea typeface="Calibri"/>
                <a:cs typeface="Calibri"/>
                <a:sym typeface="Calibri"/>
              </a:rPr>
              <a:t>Involving people: Identifying who would be impacted by a specific topic, who has a stake in it, who is talking about this topic and most importantly – who isn’t but should be? Who should be involved but has barriers such as access?</a:t>
            </a:r>
          </a:p>
          <a:p>
            <a:pPr marL="228600" marR="0" lvl="0" indent="-228600" algn="l" rtl="0">
              <a:lnSpc>
                <a:spcPct val="100000"/>
              </a:lnSpc>
              <a:spcBef>
                <a:spcPts val="0"/>
              </a:spcBef>
              <a:spcAft>
                <a:spcPts val="0"/>
              </a:spcAft>
              <a:buClr>
                <a:schemeClr val="dk1"/>
              </a:buClr>
              <a:buSzPts val="1100"/>
              <a:buFont typeface="Calibri"/>
              <a:buAutoNum type="arabicPeriod"/>
            </a:pPr>
            <a:r>
              <a:rPr lang="en-GB" sz="1200" b="0" i="0" u="none" strike="noStrike" cap="none" dirty="0">
                <a:solidFill>
                  <a:schemeClr val="dk1"/>
                </a:solidFill>
                <a:latin typeface="Calibri"/>
                <a:ea typeface="Calibri"/>
                <a:cs typeface="Calibri"/>
                <a:sym typeface="Calibri"/>
              </a:rPr>
              <a:t>Planning: What is the best way of communicating/disseminating – content and format </a:t>
            </a:r>
          </a:p>
          <a:p>
            <a:pPr marL="228600" marR="0" lvl="0" indent="-228600" algn="l" rtl="0">
              <a:lnSpc>
                <a:spcPct val="100000"/>
              </a:lnSpc>
              <a:spcBef>
                <a:spcPts val="0"/>
              </a:spcBef>
              <a:spcAft>
                <a:spcPts val="0"/>
              </a:spcAft>
              <a:buClr>
                <a:schemeClr val="dk1"/>
              </a:buClr>
              <a:buSzPts val="1100"/>
              <a:buFont typeface="Calibri"/>
              <a:buAutoNum type="arabicPeriod"/>
            </a:pPr>
            <a:r>
              <a:rPr lang="en-GB" sz="1200" b="0" i="0" u="none" strike="noStrike" cap="none" dirty="0">
                <a:solidFill>
                  <a:schemeClr val="dk1"/>
                </a:solidFill>
                <a:latin typeface="Calibri"/>
                <a:ea typeface="Calibri"/>
                <a:cs typeface="Calibri"/>
                <a:sym typeface="Calibri"/>
              </a:rPr>
              <a:t>User-testing: Developing public engagement material together</a:t>
            </a:r>
          </a:p>
          <a:p>
            <a:pPr marL="228600" marR="0" lvl="0" indent="-228600" algn="l" rtl="0">
              <a:lnSpc>
                <a:spcPct val="100000"/>
              </a:lnSpc>
              <a:spcBef>
                <a:spcPts val="0"/>
              </a:spcBef>
              <a:spcAft>
                <a:spcPts val="0"/>
              </a:spcAft>
              <a:buClr>
                <a:schemeClr val="dk1"/>
              </a:buClr>
              <a:buSzPts val="1100"/>
              <a:buFont typeface="Calibri"/>
              <a:buAutoNum type="arabicPeriod"/>
            </a:pPr>
            <a:r>
              <a:rPr lang="en-GB" sz="1200" b="0" i="0" u="none" strike="noStrike" cap="none" dirty="0">
                <a:solidFill>
                  <a:schemeClr val="dk1"/>
                </a:solidFill>
                <a:latin typeface="Calibri"/>
                <a:ea typeface="Calibri"/>
                <a:cs typeface="Calibri"/>
                <a:sym typeface="Calibri"/>
              </a:rPr>
              <a:t>Dissemination: Engage with people and use feedback </a:t>
            </a:r>
          </a:p>
          <a:p>
            <a:pPr marL="0" marR="0" lvl="0" indent="0" algn="l" rtl="0">
              <a:lnSpc>
                <a:spcPct val="100000"/>
              </a:lnSpc>
              <a:spcBef>
                <a:spcPts val="0"/>
              </a:spcBef>
              <a:spcAft>
                <a:spcPts val="0"/>
              </a:spcAft>
              <a:buClr>
                <a:schemeClr val="dk1"/>
              </a:buClr>
              <a:buSzPts val="1100"/>
              <a:buFont typeface="Calibri"/>
              <a:buNone/>
            </a:pPr>
            <a:endParaRPr lang="en-GB"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200" b="0" i="0" u="none" strike="noStrike" cap="none" dirty="0">
                <a:solidFill>
                  <a:schemeClr val="dk1"/>
                </a:solidFill>
                <a:latin typeface="Calibri"/>
                <a:ea typeface="Calibri"/>
                <a:cs typeface="Calibri"/>
                <a:sym typeface="Calibri"/>
              </a:rPr>
              <a:t>Take question</a:t>
            </a:r>
            <a:br>
              <a:rPr lang="en-GB" sz="1200" b="0" i="0" u="none" strike="noStrike" cap="none" dirty="0">
                <a:solidFill>
                  <a:schemeClr val="dk1"/>
                </a:solidFill>
                <a:latin typeface="Calibri"/>
                <a:ea typeface="Calibri"/>
                <a:cs typeface="Calibri"/>
                <a:sym typeface="Calibri"/>
              </a:rPr>
            </a:br>
            <a:r>
              <a:rPr lang="en-GB" sz="1200" b="0" i="0" u="none" strike="noStrike" cap="none" dirty="0">
                <a:solidFill>
                  <a:schemeClr val="dk1"/>
                </a:solidFill>
                <a:latin typeface="Calibri"/>
                <a:ea typeface="Calibri"/>
                <a:cs typeface="Calibri"/>
                <a:sym typeface="Calibri"/>
              </a:rPr>
              <a:t>Have any audience members go experiences of engaging with policy makers (good or bad!) or having an impact with public engagement that want to share?</a:t>
            </a:r>
          </a:p>
          <a:p>
            <a:pPr marL="228600" marR="0" lvl="0" indent="-228600" algn="l" rtl="0">
              <a:lnSpc>
                <a:spcPct val="100000"/>
              </a:lnSpc>
              <a:spcBef>
                <a:spcPts val="0"/>
              </a:spcBef>
              <a:spcAft>
                <a:spcPts val="0"/>
              </a:spcAft>
              <a:buClr>
                <a:schemeClr val="dk1"/>
              </a:buClr>
              <a:buSzPts val="1100"/>
              <a:buFont typeface="Calibri"/>
              <a:buAutoNum type="arabicPeriod"/>
            </a:pPr>
            <a:endParaRPr lang="en-GB"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GB" sz="1200" b="1" i="0" u="none" strike="noStrike" cap="none" dirty="0">
                <a:solidFill>
                  <a:schemeClr val="dk1"/>
                </a:solidFill>
                <a:latin typeface="Calibri"/>
                <a:ea typeface="Calibri"/>
                <a:cs typeface="Calibri"/>
                <a:sym typeface="Calibri"/>
              </a:rPr>
              <a:t>Emily start coffee break. 12:00 10 mins. </a:t>
            </a:r>
            <a:endParaRPr lang="nl" sz="1200" b="1" i="0" u="none" strike="noStrike" cap="none" dirty="0">
              <a:solidFill>
                <a:schemeClr val="dk1"/>
              </a:solidFill>
              <a:latin typeface="Calibri"/>
              <a:ea typeface="Calibri"/>
              <a:cs typeface="Calibri"/>
              <a:sym typeface="Calibri"/>
            </a:endParaRPr>
          </a:p>
        </p:txBody>
      </p:sp>
      <p:sp>
        <p:nvSpPr>
          <p:cNvPr id="370" name="Google Shape;370;p20:notes"/>
          <p:cNvSpPr txBox="1">
            <a:spLocks noGrp="1"/>
          </p:cNvSpPr>
          <p:nvPr>
            <p:ph type="sldNum" idx="12"/>
          </p:nvPr>
        </p:nvSpPr>
        <p:spPr>
          <a:xfrm>
            <a:off x="3850442" y="9378824"/>
            <a:ext cx="2945659" cy="495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nl"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What kind of policy makers</a:t>
            </a:r>
          </a:p>
          <a:p>
            <a:r>
              <a:rPr lang="en-US" sz="1100" dirty="0"/>
              <a:t>-break it down more.</a:t>
            </a:r>
          </a:p>
          <a:p>
            <a:r>
              <a:rPr lang="en-US" sz="1100" dirty="0"/>
              <a:t>5-10 minutes do it in the group first. </a:t>
            </a:r>
          </a:p>
          <a:p>
            <a:r>
              <a:rPr lang="en-US" sz="1100" dirty="0"/>
              <a:t>What do you already have. </a:t>
            </a:r>
          </a:p>
          <a:p>
            <a:r>
              <a:rPr lang="en-US" sz="1100" dirty="0"/>
              <a:t>Big map- are they targeted enough. 3 most important. </a:t>
            </a:r>
          </a:p>
          <a:p>
            <a:r>
              <a:rPr lang="en-US" sz="1100" dirty="0"/>
              <a:t>Wild card</a:t>
            </a:r>
          </a:p>
        </p:txBody>
      </p:sp>
      <p:sp>
        <p:nvSpPr>
          <p:cNvPr id="4" name="Slide Number Placeholder 3"/>
          <p:cNvSpPr>
            <a:spLocks noGrp="1"/>
          </p:cNvSpPr>
          <p:nvPr>
            <p:ph type="sldNum" sz="quarter" idx="10"/>
          </p:nvPr>
        </p:nvSpPr>
        <p:spPr/>
        <p:txBody>
          <a:bodyPr/>
          <a:lstStyle/>
          <a:p>
            <a:fld id="{F7C64723-6AB0-BB44-9587-F2CE613664E0}" type="slidenum">
              <a:rPr lang="en-US" smtClean="0"/>
              <a:pPr/>
              <a:t>19</a:t>
            </a:fld>
            <a:endParaRPr lang="en-US"/>
          </a:p>
        </p:txBody>
      </p:sp>
    </p:spTree>
    <p:extLst>
      <p:ext uri="{BB962C8B-B14F-4D97-AF65-F5344CB8AC3E}">
        <p14:creationId xmlns:p14="http://schemas.microsoft.com/office/powerpoint/2010/main" val="73783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1624">
              <a:buClrTx/>
              <a:buSzTx/>
              <a:defRPr/>
            </a:pPr>
            <a:r>
              <a:rPr lang="en-GB" b="0" dirty="0"/>
              <a:t>This the climate that </a:t>
            </a:r>
            <a:r>
              <a:rPr lang="en-GB" b="0" dirty="0" err="1"/>
              <a:t>SaS</a:t>
            </a:r>
            <a:r>
              <a:rPr lang="en-GB" b="0" dirty="0"/>
              <a:t> was born into; it was a </a:t>
            </a:r>
            <a:r>
              <a:rPr lang="en-GB" b="0" baseline="0" dirty="0"/>
              <a:t>baptism of fire 18 years ago. </a:t>
            </a:r>
          </a:p>
          <a:p>
            <a:pPr marL="0" indent="0" defTabSz="921624">
              <a:buClrTx/>
              <a:buSzTx/>
              <a:defRPr/>
            </a:pPr>
            <a:endParaRPr lang="en-GB" b="0" baseline="0" dirty="0"/>
          </a:p>
          <a:p>
            <a:pPr marL="0" indent="0" defTabSz="921624">
              <a:buClrTx/>
              <a:buSzTx/>
              <a:defRPr/>
            </a:pPr>
            <a:r>
              <a:rPr lang="en-GB" dirty="0"/>
              <a:t>Claims that MMR caused autism</a:t>
            </a:r>
            <a:r>
              <a:rPr lang="en-GB" b="0" baseline="0" dirty="0"/>
              <a:t>, the BSE crisis &amp; “</a:t>
            </a:r>
            <a:r>
              <a:rPr lang="en-GB" b="0" baseline="0" dirty="0" err="1"/>
              <a:t>frankenfoods</a:t>
            </a:r>
            <a:r>
              <a:rPr lang="en-GB" b="0" baseline="0" dirty="0"/>
              <a:t>”, the term</a:t>
            </a:r>
            <a:r>
              <a:rPr lang="en-GB" b="0" dirty="0"/>
              <a:t> used to describe GM crops. </a:t>
            </a:r>
            <a:r>
              <a:rPr lang="en-GB" b="0" baseline="0" dirty="0"/>
              <a:t> </a:t>
            </a:r>
          </a:p>
          <a:p>
            <a:pPr marL="0" indent="0" defTabSz="921624">
              <a:buClrTx/>
              <a:buSzTx/>
              <a:defRPr/>
            </a:pPr>
            <a:endParaRPr lang="en-GB" b="0" baseline="0" dirty="0"/>
          </a:p>
          <a:p>
            <a:pPr marL="0" indent="0" defTabSz="921624">
              <a:buClrTx/>
              <a:buSzTx/>
              <a:defRPr/>
            </a:pPr>
            <a:r>
              <a:rPr lang="en-GB" b="0" baseline="0" dirty="0"/>
              <a:t>In all these debates, evidence was being misrepresented or neglected, and in some cases it was missing altogether.</a:t>
            </a:r>
          </a:p>
          <a:p>
            <a:pPr marL="0" indent="0" defTabSz="921624">
              <a:buClrTx/>
              <a:buSzTx/>
              <a:defRPr/>
            </a:pPr>
            <a:endParaRPr lang="en-GB" dirty="0"/>
          </a:p>
          <a:p>
            <a:pPr marL="0" indent="0" defTabSz="921624">
              <a:buClrTx/>
              <a:buSzTx/>
              <a:defRPr/>
            </a:pPr>
            <a:r>
              <a:rPr lang="en-GB" dirty="0"/>
              <a:t>Worst of all, f</a:t>
            </a:r>
            <a:r>
              <a:rPr lang="en-GB" b="0" baseline="0" dirty="0"/>
              <a:t>ew scientists were speaking out. They didn’t feel supported</a:t>
            </a:r>
            <a:r>
              <a:rPr lang="en-GB" b="0" dirty="0"/>
              <a:t> and </a:t>
            </a:r>
            <a:r>
              <a:rPr lang="en-GB" b="0" baseline="0" dirty="0"/>
              <a:t>there was no safety in numbers, so one of our first steps was to launch our Voice of Young Science programme to empower early career researchers not to wait until they have a professorship before they start standing up for science. We run workshops around the UK and Europe to equip early career researchers with the confidence and skills to get involved in public discussions about research and evidence, including engaging with policy debates. During this session, you’ll see some practical tips that have come out of these workshops and there will also be a chance to have a go at one of the interactive activities from the workshop that will get you thinking about the true scope of your expertise.</a:t>
            </a:r>
          </a:p>
          <a:p>
            <a:pPr marL="0" indent="0" defTabSz="921624">
              <a:buClrTx/>
              <a:buSzTx/>
              <a:defRPr/>
            </a:pPr>
            <a:endParaRPr lang="en-GB" b="0" baseline="0" dirty="0"/>
          </a:p>
          <a:p>
            <a:pPr marL="0" indent="0" defTabSz="921624">
              <a:buClrTx/>
              <a:buSzTx/>
              <a:defRPr/>
            </a:pPr>
            <a:r>
              <a:rPr lang="en-GB" sz="1200" b="0" i="0" u="none" strike="noStrike" cap="none" dirty="0">
                <a:solidFill>
                  <a:schemeClr val="dk1"/>
                </a:solidFill>
                <a:effectLst/>
                <a:latin typeface="Calibri"/>
                <a:ea typeface="Calibri"/>
                <a:cs typeface="Calibri"/>
                <a:sym typeface="Calibri"/>
              </a:rPr>
              <a:t>Now, 16 years on, amid the Covid-19 pandemic when the quality of research evidence used in policymaking has such an immediate, visible and powerful impact on society, there is an incredible call for the contribution of researchers. By getting your voices heard, whether you’re early career or senior, you can help your communities and wider society to make sense of crucial evidence when it really matters in their lives. Understanding how and where to take evidence to policy is a highly effective way to play your part.</a:t>
            </a:r>
            <a:endParaRPr lang="en-GB" b="0" baseline="0" dirty="0"/>
          </a:p>
        </p:txBody>
      </p:sp>
      <p:sp>
        <p:nvSpPr>
          <p:cNvPr id="4" name="Slide Number Placeholder 3"/>
          <p:cNvSpPr>
            <a:spLocks noGrp="1"/>
          </p:cNvSpPr>
          <p:nvPr>
            <p:ph type="sldNum" sz="quarter" idx="10"/>
          </p:nvPr>
        </p:nvSpPr>
        <p:spPr/>
        <p:txBody>
          <a:bodyPr/>
          <a:lstStyle/>
          <a:p>
            <a:fld id="{F7C64723-6AB0-BB44-9587-F2CE613664E0}" type="slidenum">
              <a:rPr lang="en-US" smtClean="0"/>
              <a:t>2</a:t>
            </a:fld>
            <a:endParaRPr lang="en-US"/>
          </a:p>
        </p:txBody>
      </p:sp>
    </p:spTree>
    <p:extLst>
      <p:ext uri="{BB962C8B-B14F-4D97-AF65-F5344CB8AC3E}">
        <p14:creationId xmlns:p14="http://schemas.microsoft.com/office/powerpoint/2010/main" val="251584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You’ll all get a policy briefing template to work on, and Emily and Rebecca will be in touch to coach you through that. For now, we want to introduce you to some practical tips that will help you to effectively communicate evidence to policymakers, and we’re going to use the policy briefing template as a grounding point to do that.</a:t>
            </a:r>
          </a:p>
          <a:p>
            <a:endParaRPr lang="en-GB" dirty="0"/>
          </a:p>
          <a:p>
            <a:r>
              <a:rPr lang="en-GB" dirty="0"/>
              <a:t>These tips come from years of running our Standing up for Science workshops as part of our Voice of Young Science network. We empower researchers with the confidence and skills to shape the public discourse about science and evidence and to make a policy impact, on issues that really matter to people’s lives. We want you as researchers to see that you don’t live in silos. You have a stake in society, so you should see yourselves as academic citizens.</a:t>
            </a:r>
          </a:p>
          <a:p>
            <a:endParaRPr lang="en-GB" dirty="0"/>
          </a:p>
          <a:p>
            <a:r>
              <a:rPr lang="en-GB" dirty="0"/>
              <a:t>First, you have to get involved. Policy makers are continually looking for trusted sources of evidence. Make yourself known to those who need evidence by using existing platforms and organisations, networking at events which host different stakeholders, and branching out to work with others in different specialisms. Be reliable and willing to engage and, in time, you will begin to be recommended by others. Your own policy and public affairs team at the University of Exeter is a good place to start, but also look at what your professional society is up to.</a:t>
            </a:r>
          </a:p>
          <a:p>
            <a:endParaRPr lang="en-GB" dirty="0"/>
          </a:p>
          <a:p>
            <a:r>
              <a:rPr lang="en-GB" dirty="0"/>
              <a:t>Understand that you are experts in your field and you have a valid contribution to make. You may not feel like an expert, but with the zooming out exercise, we hope you’ve seen that know a lot more than most of your audience. More importantly, policymakers don’t expect you to know everything. </a:t>
            </a:r>
          </a:p>
          <a:p>
            <a:endParaRPr lang="en-GB" dirty="0"/>
          </a:p>
          <a:p>
            <a:r>
              <a:rPr lang="en-GB" dirty="0"/>
              <a:t>Plan your approach. Once you've decided to engage, plan how you are going to do it and what steps you need to take. What do you want to achieve? What issues does a policymaker care about and what are they motivated by? Planning your move will help focus your efforts as well as understand how to balance doing this alongside your normal workload. This is where the policy briefing template can really help you. </a:t>
            </a:r>
          </a:p>
          <a:p>
            <a:endParaRPr lang="en-GB" dirty="0"/>
          </a:p>
          <a:p>
            <a:r>
              <a:rPr lang="en-GB" dirty="0"/>
              <a:t>Remember that MPs in particular are time-poor (first red box).</a:t>
            </a:r>
          </a:p>
          <a:p>
            <a:r>
              <a:rPr lang="en-GB" dirty="0"/>
              <a:t>Ask yourself ‘So what?’ and provide context (second red box).</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41458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key messages to get across? Explain in three key bullet points how your research relates to a specific policy problem they’re trying to solve (third red box).</a:t>
            </a:r>
          </a:p>
          <a:p>
            <a:r>
              <a:rPr lang="en-GB" dirty="0"/>
              <a:t>When asking a policymaker to do something or advocate for something, ask yourself why? What do you know about them that would give them a reason to do that? (fourth red box)</a:t>
            </a:r>
          </a:p>
          <a:p>
            <a:endParaRPr lang="en-GB" dirty="0"/>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23</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3898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we’ve distilled our five top tips for making connections and presenting research to help you get started.</a:t>
            </a:r>
          </a:p>
          <a:p>
            <a:endParaRPr lang="en-GB" dirty="0"/>
          </a:p>
          <a:p>
            <a:endParaRPr lang="en-GB" dirty="0"/>
          </a:p>
          <a:p>
            <a:pPr marL="158750" indent="0">
              <a:buNone/>
            </a:pPr>
            <a:r>
              <a:rPr lang="en-GB" sz="1200" b="0" i="0" u="none" strike="noStrike" cap="none" dirty="0">
                <a:solidFill>
                  <a:schemeClr val="dk1"/>
                </a:solidFill>
                <a:effectLst/>
                <a:latin typeface="Arial"/>
                <a:ea typeface="Arial"/>
                <a:cs typeface="Arial"/>
                <a:sym typeface="Arial"/>
              </a:rPr>
              <a:t>Making connections</a:t>
            </a:r>
          </a:p>
          <a:p>
            <a:r>
              <a:rPr lang="en-GB" sz="1200" b="1" i="0" u="none" strike="noStrike" cap="none" dirty="0">
                <a:solidFill>
                  <a:schemeClr val="dk1"/>
                </a:solidFill>
                <a:effectLst/>
                <a:latin typeface="Arial"/>
                <a:ea typeface="Arial"/>
                <a:cs typeface="Arial"/>
                <a:sym typeface="Arial"/>
              </a:rPr>
              <a:t>Be visible.</a:t>
            </a:r>
            <a:r>
              <a:rPr lang="en-GB" sz="1200" b="0" i="0" u="none" strike="noStrike" cap="none" dirty="0">
                <a:solidFill>
                  <a:schemeClr val="dk1"/>
                </a:solidFill>
                <a:effectLst/>
                <a:latin typeface="Arial"/>
                <a:ea typeface="Arial"/>
                <a:cs typeface="Arial"/>
                <a:sym typeface="Arial"/>
              </a:rPr>
              <a:t> Be seen online or at events, so that policy makers can find you. Use twitter or write a blog. Make sure your contact details are easy to find.</a:t>
            </a:r>
          </a:p>
          <a:p>
            <a:r>
              <a:rPr lang="en-GB" sz="1200" b="1" i="0" u="none" strike="noStrike" cap="none" dirty="0">
                <a:solidFill>
                  <a:schemeClr val="dk1"/>
                </a:solidFill>
                <a:effectLst/>
                <a:latin typeface="Arial"/>
                <a:ea typeface="Arial"/>
                <a:cs typeface="Arial"/>
                <a:sym typeface="Arial"/>
              </a:rPr>
              <a:t>Find the movers and the shakers.</a:t>
            </a:r>
            <a:r>
              <a:rPr lang="en-GB" sz="1200" b="0" i="0" u="none" strike="noStrike" cap="none" dirty="0">
                <a:solidFill>
                  <a:schemeClr val="dk1"/>
                </a:solidFill>
                <a:effectLst/>
                <a:latin typeface="Arial"/>
                <a:ea typeface="Arial"/>
                <a:cs typeface="Arial"/>
                <a:sym typeface="Arial"/>
              </a:rPr>
              <a:t> If you want to influence policy, you have to invest in finding out who is taking the policy decisions. Policy engagement is a long-term process, not a one-time activity. </a:t>
            </a:r>
          </a:p>
          <a:p>
            <a:r>
              <a:rPr lang="en-GB" sz="1200" b="1" i="0" u="none" strike="noStrike" cap="none" dirty="0">
                <a:solidFill>
                  <a:schemeClr val="dk1"/>
                </a:solidFill>
                <a:effectLst/>
                <a:latin typeface="Arial"/>
                <a:ea typeface="Arial"/>
                <a:cs typeface="Arial"/>
                <a:sym typeface="Arial"/>
              </a:rPr>
              <a:t>Find your allies.</a:t>
            </a:r>
            <a:r>
              <a:rPr lang="en-GB" sz="1200" b="0" i="0" u="none" strike="noStrike" cap="none" dirty="0">
                <a:solidFill>
                  <a:schemeClr val="dk1"/>
                </a:solidFill>
                <a:effectLst/>
                <a:latin typeface="Arial"/>
                <a:ea typeface="Arial"/>
                <a:cs typeface="Arial"/>
                <a:sym typeface="Arial"/>
              </a:rPr>
              <a:t> Many NGOs and lobby organizations are well connected and can introduce a new expert. Team up with other research fields, such as economists and behavioural scientists.</a:t>
            </a:r>
          </a:p>
          <a:p>
            <a:r>
              <a:rPr lang="en-GB" sz="1200" b="1" i="0" u="none" strike="noStrike" cap="none" dirty="0">
                <a:solidFill>
                  <a:schemeClr val="dk1"/>
                </a:solidFill>
                <a:effectLst/>
                <a:latin typeface="Arial"/>
                <a:ea typeface="Arial"/>
                <a:cs typeface="Arial"/>
                <a:sym typeface="Arial"/>
              </a:rPr>
              <a:t>Use networks.</a:t>
            </a:r>
            <a:r>
              <a:rPr lang="en-GB" sz="1200" b="0" i="0" u="none" strike="noStrike" cap="none" dirty="0">
                <a:solidFill>
                  <a:schemeClr val="dk1"/>
                </a:solidFill>
                <a:effectLst/>
                <a:latin typeface="Arial"/>
                <a:ea typeface="Arial"/>
                <a:cs typeface="Arial"/>
                <a:sym typeface="Arial"/>
              </a:rPr>
              <a:t> Find out if your institute has an outreach officer or policy officer, most of them do. Contact the policy officer of your scientific society or professional association.</a:t>
            </a:r>
          </a:p>
          <a:p>
            <a:r>
              <a:rPr lang="en-GB" sz="1200" b="1" i="0" u="none" strike="noStrike" cap="none" dirty="0">
                <a:solidFill>
                  <a:schemeClr val="dk1"/>
                </a:solidFill>
                <a:effectLst/>
                <a:latin typeface="Arial"/>
                <a:ea typeface="Arial"/>
                <a:cs typeface="Arial"/>
                <a:sym typeface="Arial"/>
              </a:rPr>
              <a:t>Find your MP.</a:t>
            </a:r>
            <a:r>
              <a:rPr lang="en-GB" sz="1200" b="0" i="0" u="none" strike="noStrike" cap="none" dirty="0">
                <a:solidFill>
                  <a:schemeClr val="dk1"/>
                </a:solidFill>
                <a:effectLst/>
                <a:latin typeface="Arial"/>
                <a:ea typeface="Arial"/>
                <a:cs typeface="Arial"/>
                <a:sym typeface="Arial"/>
              </a:rPr>
              <a:t> Someone is representing you in parliament. You are not limited to contacting the MPs who represent your constituency, you can also contact directly MPs who are on committees you’re interested in.</a:t>
            </a:r>
          </a:p>
          <a:p>
            <a:pPr marL="158750" indent="0">
              <a:buNone/>
            </a:pPr>
            <a:endParaRPr lang="en-GB" sz="1200" b="0" i="0" u="none" strike="noStrike" cap="none" dirty="0">
              <a:solidFill>
                <a:schemeClr val="dk1"/>
              </a:solidFill>
              <a:effectLst/>
              <a:latin typeface="Arial"/>
              <a:ea typeface="Arial"/>
              <a:cs typeface="Arial"/>
              <a:sym typeface="Arial"/>
            </a:endParaRPr>
          </a:p>
          <a:p>
            <a:pPr marL="158750" indent="0">
              <a:buNone/>
            </a:pPr>
            <a:r>
              <a:rPr lang="en-GB" sz="1200" b="0" i="0" u="none" strike="noStrike" cap="none" dirty="0">
                <a:solidFill>
                  <a:schemeClr val="dk1"/>
                </a:solidFill>
                <a:effectLst/>
                <a:latin typeface="Arial"/>
                <a:ea typeface="Arial"/>
                <a:cs typeface="Arial"/>
                <a:sym typeface="Arial"/>
              </a:rPr>
              <a:t>Presenting research</a:t>
            </a:r>
          </a:p>
          <a:p>
            <a:r>
              <a:rPr lang="en-GB" sz="1200" b="1" i="0" u="none" strike="noStrike" cap="none" dirty="0">
                <a:solidFill>
                  <a:schemeClr val="dk1"/>
                </a:solidFill>
                <a:effectLst/>
                <a:latin typeface="Arial"/>
                <a:ea typeface="Arial"/>
                <a:cs typeface="Arial"/>
                <a:sym typeface="Arial"/>
              </a:rPr>
              <a:t>‘So what?’</a:t>
            </a:r>
            <a:r>
              <a:rPr lang="en-GB" sz="1200" b="0" i="0" u="none" strike="noStrike" cap="none" dirty="0">
                <a:solidFill>
                  <a:schemeClr val="dk1"/>
                </a:solidFill>
                <a:effectLst/>
                <a:latin typeface="Arial"/>
                <a:ea typeface="Arial"/>
                <a:cs typeface="Arial"/>
                <a:sym typeface="Arial"/>
              </a:rPr>
              <a:t> Put yourself in the mind of a policy maker. Why should a policy maker care? What is the policy problem that your research can help to solve? Don’t tell policy makers what you want, ask them what they need.</a:t>
            </a:r>
          </a:p>
          <a:p>
            <a:r>
              <a:rPr lang="en-GB" sz="1200" b="1" i="0" u="none" strike="noStrike" cap="none" dirty="0">
                <a:solidFill>
                  <a:schemeClr val="dk1"/>
                </a:solidFill>
                <a:effectLst/>
                <a:latin typeface="Arial"/>
                <a:ea typeface="Arial"/>
                <a:cs typeface="Arial"/>
                <a:sym typeface="Arial"/>
              </a:rPr>
              <a:t>Find out where your topic is in the policy cycle.</a:t>
            </a:r>
            <a:r>
              <a:rPr lang="en-GB" sz="1200" b="0" i="0" u="none" strike="noStrike" cap="none" dirty="0">
                <a:solidFill>
                  <a:schemeClr val="dk1"/>
                </a:solidFill>
                <a:effectLst/>
                <a:latin typeface="Arial"/>
                <a:ea typeface="Arial"/>
                <a:cs typeface="Arial"/>
                <a:sym typeface="Arial"/>
              </a:rPr>
              <a:t> The parliament.uk website is great for seeing what’s already on the table. MPs can ask a parliamentary question on your behalf.</a:t>
            </a:r>
          </a:p>
          <a:p>
            <a:r>
              <a:rPr lang="en-GB" sz="1200" b="1" i="0" u="none" strike="noStrike" cap="none" dirty="0">
                <a:solidFill>
                  <a:schemeClr val="dk1"/>
                </a:solidFill>
                <a:effectLst/>
                <a:latin typeface="Arial"/>
                <a:ea typeface="Arial"/>
                <a:cs typeface="Arial"/>
                <a:sym typeface="Arial"/>
              </a:rPr>
              <a:t>Don’t expect policy makers to understand your research.</a:t>
            </a:r>
            <a:r>
              <a:rPr lang="en-GB" sz="1200" b="0" i="0" u="none" strike="noStrike" cap="none" dirty="0">
                <a:solidFill>
                  <a:schemeClr val="dk1"/>
                </a:solidFill>
                <a:effectLst/>
                <a:latin typeface="Arial"/>
                <a:ea typeface="Arial"/>
                <a:cs typeface="Arial"/>
                <a:sym typeface="Arial"/>
              </a:rPr>
              <a:t> Try instead to understand the policy making process, so that you can tailor your research for the policy context. It may take some effort, but policy is easier to understand for you than your research is for politicians.</a:t>
            </a:r>
          </a:p>
          <a:p>
            <a:r>
              <a:rPr lang="en-GB" sz="1200" b="1" i="0" u="none" strike="noStrike" cap="none" dirty="0">
                <a:solidFill>
                  <a:schemeClr val="dk1"/>
                </a:solidFill>
                <a:effectLst/>
                <a:latin typeface="Arial"/>
                <a:ea typeface="Arial"/>
                <a:cs typeface="Arial"/>
                <a:sym typeface="Arial"/>
              </a:rPr>
              <a:t>Be brief.</a:t>
            </a:r>
            <a:r>
              <a:rPr lang="en-GB" sz="1200" b="0" i="0" u="none" strike="noStrike" cap="none" dirty="0">
                <a:solidFill>
                  <a:schemeClr val="dk1"/>
                </a:solidFill>
                <a:effectLst/>
                <a:latin typeface="Arial"/>
                <a:ea typeface="Arial"/>
                <a:cs typeface="Arial"/>
                <a:sym typeface="Arial"/>
              </a:rPr>
              <a:t> Use short key messages, referring to more substantial evidence with links. Or use visuals: a picture can paint a thousand words (and save time and space).</a:t>
            </a:r>
          </a:p>
          <a:p>
            <a:r>
              <a:rPr lang="en-GB" sz="1200" b="1" i="0" u="none" strike="noStrike" cap="none" dirty="0">
                <a:solidFill>
                  <a:schemeClr val="dk1"/>
                </a:solidFill>
                <a:effectLst/>
                <a:latin typeface="Arial"/>
                <a:ea typeface="Arial"/>
                <a:cs typeface="Arial"/>
                <a:sym typeface="Arial"/>
              </a:rPr>
              <a:t>Provide context.</a:t>
            </a:r>
            <a:r>
              <a:rPr lang="en-GB" sz="1200" b="0" i="0" u="none" strike="noStrike" cap="none" dirty="0">
                <a:solidFill>
                  <a:schemeClr val="dk1"/>
                </a:solidFill>
                <a:effectLst/>
                <a:latin typeface="Arial"/>
                <a:ea typeface="Arial"/>
                <a:cs typeface="Arial"/>
                <a:sym typeface="Arial"/>
              </a:rPr>
              <a:t> Your research will never respond to the entire policy question, so try to understand the bigger picture of the problem that your research is looking at. Be honest about limitations and caveats.</a:t>
            </a: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24</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0111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Innovation is base at the Cabinet Office and is </a:t>
            </a:r>
            <a:r>
              <a:rPr lang="en-GB" sz="1200" b="0" i="0" u="none" strike="noStrike" cap="none" dirty="0">
                <a:solidFill>
                  <a:schemeClr val="dk1"/>
                </a:solidFill>
                <a:effectLst/>
                <a:latin typeface="Calibri"/>
                <a:ea typeface="Calibri"/>
                <a:cs typeface="Calibri"/>
                <a:sym typeface="Calibri"/>
              </a:rPr>
              <a:t>a new unit dedicated to deepening collaboration between officials and academics</a:t>
            </a:r>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25</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047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444500" y="1243013"/>
            <a:ext cx="5969000" cy="3357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Shape 245"/>
          <p:cNvSpPr txBox="1">
            <a:spLocks noGrp="1"/>
          </p:cNvSpPr>
          <p:nvPr>
            <p:ph type="body" idx="1"/>
          </p:nvPr>
        </p:nvSpPr>
        <p:spPr>
          <a:xfrm>
            <a:off x="685801" y="4787126"/>
            <a:ext cx="5486400" cy="3916740"/>
          </a:xfrm>
          <a:prstGeom prst="rect">
            <a:avLst/>
          </a:prstGeom>
          <a:noFill/>
          <a:ln>
            <a:noFill/>
          </a:ln>
        </p:spPr>
        <p:txBody>
          <a:bodyPr spcFirstLastPara="1" wrap="square" lIns="91417" tIns="45708" rIns="91417" bIns="45708" anchor="t" anchorCtr="0">
            <a:noAutofit/>
          </a:bodyPr>
          <a:lstStyle/>
          <a:p>
            <a:pPr marL="0" indent="0"/>
            <a:endParaRPr/>
          </a:p>
        </p:txBody>
      </p:sp>
      <p:sp>
        <p:nvSpPr>
          <p:cNvPr id="246" name="Shape 246"/>
          <p:cNvSpPr txBox="1">
            <a:spLocks noGrp="1"/>
          </p:cNvSpPr>
          <p:nvPr>
            <p:ph type="sldNum" idx="12"/>
          </p:nvPr>
        </p:nvSpPr>
        <p:spPr>
          <a:xfrm>
            <a:off x="3884614" y="9448185"/>
            <a:ext cx="2971800" cy="499090"/>
          </a:xfrm>
          <a:prstGeom prst="rect">
            <a:avLst/>
          </a:prstGeom>
          <a:noFill/>
          <a:ln>
            <a:noFill/>
          </a:ln>
        </p:spPr>
        <p:txBody>
          <a:bodyPr spcFirstLastPara="1" wrap="square" lIns="91417" tIns="45708" rIns="91417" bIns="45708" anchor="b" anchorCtr="0">
            <a:noAutofit/>
          </a:bodyPr>
          <a:lstStyle/>
          <a:p>
            <a:pPr algn="r"/>
            <a:fld id="{00000000-1234-1234-1234-123412341234}" type="slidenum">
              <a:rPr lang="en-GB" sz="1200">
                <a:solidFill>
                  <a:schemeClr val="dk1"/>
                </a:solidFill>
                <a:latin typeface="Calibri"/>
                <a:ea typeface="Calibri"/>
                <a:cs typeface="Calibri"/>
                <a:sym typeface="Calibri"/>
              </a:rPr>
              <a:pPr algn="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1624">
              <a:buClrTx/>
              <a:buSzTx/>
              <a:defRPr/>
            </a:pPr>
            <a:r>
              <a:rPr lang="en-US" sz="1100" b="1" dirty="0"/>
              <a:t>12.50</a:t>
            </a:r>
          </a:p>
        </p:txBody>
      </p:sp>
      <p:sp>
        <p:nvSpPr>
          <p:cNvPr id="4" name="Slide Number Placeholder 3"/>
          <p:cNvSpPr>
            <a:spLocks noGrp="1"/>
          </p:cNvSpPr>
          <p:nvPr>
            <p:ph type="sldNum" sz="quarter" idx="10"/>
          </p:nvPr>
        </p:nvSpPr>
        <p:spPr/>
        <p:txBody>
          <a:bodyPr/>
          <a:lstStyle/>
          <a:p>
            <a:fld id="{F7C64723-6AB0-BB44-9587-F2CE613664E0}" type="slidenum">
              <a:rPr lang="en-US" smtClean="0"/>
              <a:pPr/>
              <a:t>27</a:t>
            </a:fld>
            <a:endParaRPr lang="en-US"/>
          </a:p>
        </p:txBody>
      </p:sp>
    </p:spTree>
    <p:extLst>
      <p:ext uri="{BB962C8B-B14F-4D97-AF65-F5344CB8AC3E}">
        <p14:creationId xmlns:p14="http://schemas.microsoft.com/office/powerpoint/2010/main" val="245417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How have we done that at Sense about Science? How have we shaped and led the policy debate in the UK and around the world?</a:t>
            </a:r>
          </a:p>
          <a:p>
            <a:endParaRPr lang="en-GB" b="1" dirty="0"/>
          </a:p>
          <a:p>
            <a:r>
              <a:rPr lang="en-GB" b="1" dirty="0"/>
              <a:t>Principles of Science Advice:</a:t>
            </a:r>
          </a:p>
          <a:p>
            <a:endParaRPr lang="en-GB" b="1" dirty="0"/>
          </a:p>
          <a:p>
            <a:r>
              <a:rPr lang="en-GB" sz="1200" b="0" i="0" u="none" strike="noStrike" cap="none" dirty="0">
                <a:solidFill>
                  <a:schemeClr val="dk1"/>
                </a:solidFill>
                <a:effectLst/>
                <a:latin typeface="Calibri"/>
                <a:ea typeface="Calibri"/>
                <a:cs typeface="Calibri"/>
                <a:sym typeface="Calibri"/>
              </a:rPr>
              <a:t>In 2009 the sacking of Professor David Nutt from the Advisory Council on the Misuse of Drugs (ACMD) raised significant concerns in the scientific community about independence of Government advisors. Sense about Science helped lead a campaign to set out explicitly the principles underlying independent advice and seek Government’s confirmation of them — to reaffirm all that is good about the independent advisory system, to ensure that new ministers understood what its benefits were, and to reduce the likelihood of public cynicism about scientific advice to Government.</a:t>
            </a:r>
            <a:endParaRPr lang="en-GB"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latin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latin typeface="Calibri" panose="020F0502020204030204" pitchFamily="34" charset="0"/>
              </a:rPr>
              <a:t>Sense about Science drafted principles for the treatment of independent scientific advice,  backed by effort and pressure from nearly 100 advisers. The Government adopted the 'Principles of scientific advice to government’ into the Ministerial Code in April 2010.</a:t>
            </a:r>
            <a:r>
              <a:rPr lang="en-GB" dirty="0"/>
              <a:t> That advice is key today, still has policy implications. Independent advisors were protected.</a:t>
            </a:r>
          </a:p>
          <a:p>
            <a:endParaRPr lang="en-GB" dirty="0"/>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3</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357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Libel reform: </a:t>
            </a:r>
          </a:p>
          <a:p>
            <a:r>
              <a:rPr lang="en-GB" b="1" dirty="0"/>
              <a:t>[you can involve public in what sounds like an esoteric issue but actually we mobilised the public, which was necessary for the change]</a:t>
            </a:r>
          </a:p>
          <a:p>
            <a:endParaRPr lang="en-GB" b="1" dirty="0"/>
          </a:p>
          <a:p>
            <a:r>
              <a:rPr lang="en-GB" b="0" i="0" dirty="0">
                <a:solidFill>
                  <a:srgbClr val="0A0A0A"/>
                </a:solidFill>
                <a:effectLst/>
                <a:latin typeface="Roboto" panose="02000000000000000000" pitchFamily="2" charset="0"/>
              </a:rPr>
              <a:t>Sense about Science launched the Keep Libel Laws out of Science campaign in June 2009, calling for reform of the UK’s libel laws to protect open scientific discussion. For a long time, England &amp; Wales’s libel laws had been considered a “soft touch”. </a:t>
            </a:r>
          </a:p>
          <a:p>
            <a:endParaRPr lang="en-GB" b="0" i="0" dirty="0">
              <a:solidFill>
                <a:srgbClr val="0A0A0A"/>
              </a:solidFill>
              <a:effectLst/>
              <a:latin typeface="Roboto" panose="02000000000000000000" pitchFamily="2" charset="0"/>
            </a:endParaRPr>
          </a:p>
          <a:p>
            <a:r>
              <a:rPr lang="en-GB" b="0" i="0" dirty="0">
                <a:solidFill>
                  <a:srgbClr val="0A0A0A"/>
                </a:solidFill>
                <a:effectLst/>
                <a:latin typeface="Roboto" panose="02000000000000000000" pitchFamily="2" charset="0"/>
              </a:rPr>
              <a:t>Our interest in this started when a doctor called Peter Wilmshurst published findings linking a migraine drug to increased incidence of a particular cardiac condition, and accused the manufacturer of underhand practices. </a:t>
            </a:r>
          </a:p>
          <a:p>
            <a:endParaRPr lang="en-GB" b="0" i="0" dirty="0">
              <a:solidFill>
                <a:srgbClr val="0A0A0A"/>
              </a:solidFill>
              <a:effectLst/>
              <a:latin typeface="Roboto" panose="02000000000000000000" pitchFamily="2" charset="0"/>
            </a:endParaRPr>
          </a:p>
          <a:p>
            <a:r>
              <a:rPr lang="en-GB" b="0" i="0" dirty="0">
                <a:solidFill>
                  <a:srgbClr val="0A0A0A"/>
                </a:solidFill>
                <a:effectLst/>
                <a:latin typeface="Roboto" panose="02000000000000000000" pitchFamily="2" charset="0"/>
              </a:rPr>
              <a:t>Although the findings were published in an American cardiology journal, the makers of the drug lodged a series of libel suits against Wilmshurst personally in England, starting in 2007. </a:t>
            </a:r>
          </a:p>
          <a:p>
            <a:endParaRPr lang="en-GB" b="0" i="0" dirty="0">
              <a:solidFill>
                <a:srgbClr val="0A0A0A"/>
              </a:solidFill>
              <a:effectLst/>
              <a:latin typeface="Roboto" panose="02000000000000000000" pitchFamily="2" charset="0"/>
            </a:endParaRPr>
          </a:p>
          <a:p>
            <a:r>
              <a:rPr lang="en-GB" b="0" i="0" dirty="0">
                <a:solidFill>
                  <a:srgbClr val="0A0A0A"/>
                </a:solidFill>
                <a:effectLst/>
                <a:latin typeface="Roboto" panose="02000000000000000000" pitchFamily="2" charset="0"/>
              </a:rPr>
              <a:t>Dr Wilmshurst refused to back down, but the case only ended when the company went bust in 2015. </a:t>
            </a:r>
          </a:p>
          <a:p>
            <a:endParaRPr lang="en-GB" sz="1200" b="0" i="0" u="none" strike="noStrike" cap="none" dirty="0">
              <a:solidFill>
                <a:srgbClr val="0A0A0A"/>
              </a:solidFill>
              <a:effectLst/>
              <a:latin typeface="Roboto" panose="02000000000000000000" pitchFamily="2" charset="0"/>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In 2013, we celebrated success as our campaign involving small organisations, thousands of individuals and good parliamentarians achieved changes that were denied to citizens and publishers for a century. </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Restrictions on trivial claims, a stronger defence of fair comment, and a new public interest defence were incorporated into the Coalition government’s Defamation Act 2013. </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But a</a:t>
            </a:r>
            <a:r>
              <a:rPr lang="en-GB" i="0" dirty="0"/>
              <a:t>s </a:t>
            </a:r>
            <a:r>
              <a:rPr lang="en-GB" dirty="0"/>
              <a:t>founding members of the Libel Reform Campaign, our involvement continues as we seek extending the Act’s provisions to Scotland and Northern Ireland.</a:t>
            </a: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4</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773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AllTrials</a:t>
            </a:r>
            <a:r>
              <a:rPr lang="en-GB" b="1" dirty="0"/>
              <a:t>:</a:t>
            </a:r>
          </a:p>
          <a:p>
            <a:endParaRPr lang="en-GB" b="1" dirty="0"/>
          </a:p>
          <a:p>
            <a:r>
              <a:rPr lang="en-GB" sz="1200" b="0" i="0" u="none" strike="noStrike" cap="none" dirty="0">
                <a:solidFill>
                  <a:schemeClr val="dk1"/>
                </a:solidFill>
                <a:effectLst/>
                <a:latin typeface="Calibri"/>
                <a:ea typeface="Calibri"/>
                <a:cs typeface="Calibri"/>
                <a:sym typeface="Calibri"/>
              </a:rPr>
              <a:t>Clinical trials are the best way we have of testing whether a medicine is safe and effective. They can involve thousands of people, patients and healthy volunteers, and take years to complete. But as of 2013, </a:t>
            </a:r>
            <a:r>
              <a:rPr lang="en-GB" sz="1200" b="1" i="0" u="none" strike="noStrike" cap="none" dirty="0">
                <a:solidFill>
                  <a:schemeClr val="dk1"/>
                </a:solidFill>
                <a:effectLst/>
                <a:latin typeface="Calibri"/>
                <a:ea typeface="Calibri"/>
                <a:cs typeface="Calibri"/>
                <a:sym typeface="Calibri"/>
              </a:rPr>
              <a:t>results from around half of all clinical trials remained hidden. </a:t>
            </a:r>
            <a:r>
              <a:rPr lang="en-GB" b="0" i="0" dirty="0">
                <a:solidFill>
                  <a:srgbClr val="000000"/>
                </a:solidFill>
                <a:effectLst/>
                <a:latin typeface="Arial" panose="020B0604020202020204" pitchFamily="34" charset="0"/>
              </a:rPr>
              <a:t>Millions of volunteers participate in clinical trials in good faith to help find out more about the effects of treatments on disease, yet that important ethical principle about reporting has been widely ignored. Information on what was done and what was found in these trials could be lost forever to doctors and researchers, leading to bad treatment decisions, missed opportunities for good medicine, and trials being repeated.</a:t>
            </a:r>
            <a:r>
              <a:rPr lang="en-GB" sz="1200" b="0" i="0" u="none" strike="noStrike" cap="none" dirty="0">
                <a:solidFill>
                  <a:schemeClr val="dk1"/>
                </a:solidFill>
                <a:effectLst/>
                <a:latin typeface="Calibri"/>
                <a:ea typeface="Calibri"/>
                <a:cs typeface="Calibri"/>
                <a:sym typeface="Calibri"/>
              </a:rPr>
              <a:t> This is what led us to launch the </a:t>
            </a:r>
            <a:r>
              <a:rPr lang="en-GB" sz="1200" b="0" i="0" u="none" strike="noStrike" cap="none" dirty="0" err="1">
                <a:solidFill>
                  <a:schemeClr val="dk1"/>
                </a:solidFill>
                <a:effectLst/>
                <a:latin typeface="Calibri"/>
                <a:ea typeface="Calibri"/>
                <a:cs typeface="Calibri"/>
                <a:sym typeface="Calibri"/>
              </a:rPr>
              <a:t>AllTrials</a:t>
            </a:r>
            <a:r>
              <a:rPr lang="en-GB" sz="1200" b="0" i="0" u="none" strike="noStrike" cap="none" dirty="0">
                <a:solidFill>
                  <a:schemeClr val="dk1"/>
                </a:solidFill>
                <a:effectLst/>
                <a:latin typeface="Calibri"/>
                <a:ea typeface="Calibri"/>
                <a:cs typeface="Calibri"/>
                <a:sym typeface="Calibri"/>
              </a:rPr>
              <a:t> campaign in January 2013, a campaign which is now supported by thousands of individual patients, clinicians and researchers across the world, and by hundreds of organisations representing millions of people. We aim to achieve a situation globally where all trials are registered and results reported.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Our campaign secured a major win in June 2014, when the new EU Clinical Trials Regulation came into force, containing a law that says clinical trials in the EU must be registered and reported. In 2018, the Commons SciTech committee used evidence submitted by the </a:t>
            </a:r>
            <a:r>
              <a:rPr lang="en-GB" sz="1200" b="0" i="0" u="none" strike="noStrike" cap="none" dirty="0" err="1">
                <a:solidFill>
                  <a:schemeClr val="dk1"/>
                </a:solidFill>
                <a:effectLst/>
                <a:latin typeface="Calibri"/>
                <a:ea typeface="Calibri"/>
                <a:cs typeface="Calibri"/>
                <a:sym typeface="Calibri"/>
              </a:rPr>
              <a:t>AllTrials</a:t>
            </a:r>
            <a:r>
              <a:rPr lang="en-GB" sz="1200" b="0" i="0" u="none" strike="noStrike" cap="none" dirty="0">
                <a:solidFill>
                  <a:schemeClr val="dk1"/>
                </a:solidFill>
                <a:effectLst/>
                <a:latin typeface="Calibri"/>
                <a:ea typeface="Calibri"/>
                <a:cs typeface="Calibri"/>
                <a:sym typeface="Calibri"/>
              </a:rPr>
              <a:t> campaign </a:t>
            </a:r>
            <a:r>
              <a:rPr lang="en-GB" dirty="0"/>
              <a:t>to produce its report on research integrity: Clinical Trials Transparency. Working with them, we succeeded in increasing the overall reporting rate for UK university and NHS Trust-sponsored trials on the EU Clinical Trials Register from 48% to 64% by securing a commitment that university vice-chancellors who did not act to increase transparency would be called to answer in front of the committee. We continue to fight to get complete reporting transparency. </a:t>
            </a:r>
          </a:p>
          <a:p>
            <a:endParaRPr lang="en-GB" dirty="0"/>
          </a:p>
          <a:p>
            <a:r>
              <a:rPr lang="en-GB" b="1" dirty="0"/>
              <a:t>Separation between MEPs and citizens. Citizens noting their concern had an effect. It was unusual for them to get this direct contact. No pop into constituency office, so when citizen make their voices heard it has effect. Big policy changes can be made.</a:t>
            </a: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5</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579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effectLst/>
                <a:latin typeface="Calibri"/>
                <a:ea typeface="Calibri"/>
                <a:cs typeface="Calibri"/>
                <a:sym typeface="Calibri"/>
              </a:rPr>
              <a:t>In 2004, Sense about Science led a group of scientists and researchers in highlighting and objecting to an EU Directive that sought to set limits on occupational exposure to electromagnetic fields. The directive would have made many procedures using magnetic resonance imaging (MRI) illegal.</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Sense about Science, the Royal College of Radiologists, the Institute of Physics, the British Institute of Radiologists and the Institute of Physics and Engineering in Medicine, campaigned with scientists to repeal the directive. We ran briefing sessions in Parliament, gave evidence to government enquiries and the Commons Science and Technology Committee and raised awareness of the issue in the media. In October 2007 the implementation of the directive was delayed for four years, pending further research, and then finally repealed in 2013.</a:t>
            </a: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6</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032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444500" y="1243013"/>
            <a:ext cx="5969000" cy="33575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Shape 133"/>
          <p:cNvSpPr txBox="1">
            <a:spLocks noGrp="1"/>
          </p:cNvSpPr>
          <p:nvPr>
            <p:ph type="body" idx="1"/>
          </p:nvPr>
        </p:nvSpPr>
        <p:spPr>
          <a:xfrm>
            <a:off x="685801" y="4787126"/>
            <a:ext cx="5486400" cy="3916740"/>
          </a:xfrm>
          <a:prstGeom prst="rect">
            <a:avLst/>
          </a:prstGeom>
          <a:noFill/>
          <a:ln>
            <a:noFill/>
          </a:ln>
        </p:spPr>
        <p:txBody>
          <a:bodyPr spcFirstLastPara="1" wrap="square" lIns="91417" tIns="45708" rIns="91417" bIns="45708" anchor="t" anchorCtr="0">
            <a:noAutofit/>
          </a:bodyPr>
          <a:lstStyle/>
          <a:p>
            <a:pPr algn="l"/>
            <a:r>
              <a:rPr lang="en-GB" dirty="0"/>
              <a:t>Aside from these campaigns that focus on specific issues, we are involved in a broader fight for a culture change in the way policymakers use evidence. That prompted us to conduct the first ever transparency review of government policies. Key question: has the govt explained what they’re going to do and why? And what was our method for investigating this? Transparency of evidence, chain of reasoning point is crucial. We produced a framework that used a traffic light system to rank different departments based on the clarity of their chain of reasoning for a selection of their policies. </a:t>
            </a:r>
            <a:r>
              <a:rPr lang="en-GB" sz="1200" b="0" i="0" u="none" strike="noStrike" cap="none" dirty="0">
                <a:solidFill>
                  <a:schemeClr val="dk1"/>
                </a:solidFill>
                <a:effectLst/>
                <a:latin typeface="Calibri"/>
                <a:ea typeface="Calibri"/>
                <a:cs typeface="Calibri"/>
                <a:sym typeface="Calibri"/>
              </a:rPr>
              <a:t>Researchers scored a sample of policies against the evidence transparency framework, asking ‘</a:t>
            </a:r>
            <a:r>
              <a:rPr lang="en-GB" sz="1200" b="1" i="0" u="none" strike="noStrike" cap="none" dirty="0">
                <a:solidFill>
                  <a:schemeClr val="dk1"/>
                </a:solidFill>
                <a:effectLst/>
                <a:latin typeface="Calibri"/>
                <a:ea typeface="Calibri"/>
                <a:cs typeface="Calibri"/>
                <a:sym typeface="Calibri"/>
              </a:rPr>
              <a:t>Can we tell what evidence has been used? Can we tell how the government has assessed or used this evidence?’ </a:t>
            </a:r>
            <a:r>
              <a:rPr lang="en-GB" sz="1200" b="0" i="0" u="none" strike="noStrike" cap="none" dirty="0">
                <a:solidFill>
                  <a:schemeClr val="dk1"/>
                </a:solidFill>
                <a:effectLst/>
                <a:latin typeface="Calibri"/>
                <a:ea typeface="Calibri"/>
                <a:cs typeface="Calibri"/>
                <a:sym typeface="Calibri"/>
              </a:rPr>
              <a:t>under each of the following headings:</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Diagnosis (the issue the policy is designed to address)</a:t>
            </a:r>
          </a:p>
          <a:p>
            <a:r>
              <a:rPr lang="en-GB" sz="1200" b="0" i="0" u="none" strike="noStrike" cap="none" dirty="0">
                <a:solidFill>
                  <a:schemeClr val="dk1"/>
                </a:solidFill>
                <a:effectLst/>
                <a:latin typeface="Calibri"/>
                <a:ea typeface="Calibri"/>
                <a:cs typeface="Calibri"/>
                <a:sym typeface="Calibri"/>
              </a:rPr>
              <a:t>Proposal (the government’s chosen intervention)</a:t>
            </a:r>
          </a:p>
          <a:p>
            <a:r>
              <a:rPr lang="en-GB" sz="1200" b="0" i="0" u="none" strike="noStrike" cap="none" dirty="0">
                <a:solidFill>
                  <a:schemeClr val="dk1"/>
                </a:solidFill>
                <a:effectLst/>
                <a:latin typeface="Calibri"/>
                <a:ea typeface="Calibri"/>
                <a:cs typeface="Calibri"/>
                <a:sym typeface="Calibri"/>
              </a:rPr>
              <a:t>Implementation (how the intervention will be introduced and run)</a:t>
            </a:r>
          </a:p>
          <a:p>
            <a:r>
              <a:rPr lang="en-GB" sz="1200" b="0" i="0" u="none" strike="noStrike" cap="none" dirty="0">
                <a:solidFill>
                  <a:schemeClr val="dk1"/>
                </a:solidFill>
                <a:effectLst/>
                <a:latin typeface="Calibri"/>
                <a:ea typeface="Calibri"/>
                <a:cs typeface="Calibri"/>
                <a:sym typeface="Calibri"/>
              </a:rPr>
              <a:t>Testing and evaluation (plans to assess whether the policy has worked)</a:t>
            </a:r>
          </a:p>
          <a:p>
            <a:r>
              <a:rPr lang="en-GB" sz="1200" b="0" i="0" u="none" strike="noStrike" cap="none" dirty="0">
                <a:solidFill>
                  <a:schemeClr val="dk1"/>
                </a:solidFill>
                <a:effectLst/>
                <a:latin typeface="Calibri"/>
                <a:ea typeface="Calibri"/>
                <a:cs typeface="Calibri"/>
                <a:sym typeface="Calibri"/>
              </a:rPr>
              <a:t>This report highlighted good and bad practice and demonstrated what departments needed to do to improve their performance.</a:t>
            </a:r>
          </a:p>
          <a:p>
            <a:pPr marL="0" indent="0">
              <a:lnSpc>
                <a:spcPct val="90000"/>
              </a:lnSpc>
              <a:spcBef>
                <a:spcPts val="1000"/>
              </a:spcBef>
              <a:buClr>
                <a:schemeClr val="dk1"/>
              </a:buClr>
              <a:buSzPts val="1200"/>
            </a:pPr>
            <a:endParaRPr lang="en-GB" dirty="0"/>
          </a:p>
          <a:p>
            <a:pPr marL="0" marR="0" lvl="0" indent="0" algn="l" defTabSz="914400" rtl="0" eaLnBrk="1" fontAlgn="auto" latinLnBrk="0" hangingPunct="1">
              <a:lnSpc>
                <a:spcPct val="90000"/>
              </a:lnSpc>
              <a:spcBef>
                <a:spcPts val="1000"/>
              </a:spcBef>
              <a:spcAft>
                <a:spcPts val="0"/>
              </a:spcAft>
              <a:buClr>
                <a:schemeClr val="dk1"/>
              </a:buClr>
              <a:buSzPts val="1200"/>
              <a:buFont typeface="Arial"/>
              <a:buNone/>
              <a:tabLst/>
              <a:defRPr/>
            </a:pPr>
            <a:r>
              <a:rPr lang="en-GB" dirty="0"/>
              <a:t>Why does it matter? Because p</a:t>
            </a:r>
            <a:r>
              <a:rPr lang="en-GB" sz="1200" b="0" i="0" u="none" strike="noStrike" cap="none" dirty="0">
                <a:solidFill>
                  <a:schemeClr val="dk1"/>
                </a:solidFill>
                <a:effectLst/>
                <a:latin typeface="Calibri"/>
                <a:ea typeface="Calibri"/>
                <a:cs typeface="Calibri"/>
                <a:sym typeface="Calibri"/>
              </a:rPr>
              <a:t>eople need to see government’s reasoning to understand what the government is trying to do and whether they think it will work. Without transparency, the public cannot understand or question proposals. And you as researchers can’t evaluate the evidence the government is using, improve on it or work out where the gaps are that you can contribute to.</a:t>
            </a:r>
            <a:endParaRPr lang="en-GB" dirty="0"/>
          </a:p>
          <a:p>
            <a:pPr marL="0" indent="0">
              <a:lnSpc>
                <a:spcPct val="90000"/>
              </a:lnSpc>
              <a:spcBef>
                <a:spcPts val="1000"/>
              </a:spcBef>
              <a:buClr>
                <a:schemeClr val="dk1"/>
              </a:buClr>
              <a:buSzPts val="1200"/>
            </a:pPr>
            <a:endParaRPr lang="en-GB" dirty="0"/>
          </a:p>
          <a:p>
            <a:pPr marL="0" indent="0">
              <a:lnSpc>
                <a:spcPct val="90000"/>
              </a:lnSpc>
              <a:spcBef>
                <a:spcPts val="1000"/>
              </a:spcBef>
              <a:buClr>
                <a:schemeClr val="dk1"/>
              </a:buClr>
              <a:buSzPts val="1200"/>
            </a:pPr>
            <a:r>
              <a:rPr lang="en-GB" dirty="0"/>
              <a:t>Sense about Science again succeeded in securing a major policy win when the Treasury adopted the evidence transparency framework into its policy making guidelines, known as the Green Book, in 2018.</a:t>
            </a:r>
          </a:p>
          <a:p>
            <a:pPr marL="0" indent="0">
              <a:lnSpc>
                <a:spcPct val="90000"/>
              </a:lnSpc>
              <a:spcBef>
                <a:spcPts val="1000"/>
              </a:spcBef>
              <a:buClr>
                <a:schemeClr val="dk1"/>
              </a:buClr>
              <a:buSzPts val="1200"/>
            </a:pPr>
            <a:endParaRPr lang="en-GB" dirty="0"/>
          </a:p>
          <a:p>
            <a:pPr marL="0" indent="0"/>
            <a:endParaRPr dirty="0"/>
          </a:p>
        </p:txBody>
      </p:sp>
      <p:sp>
        <p:nvSpPr>
          <p:cNvPr id="134" name="Shape 134"/>
          <p:cNvSpPr txBox="1">
            <a:spLocks noGrp="1"/>
          </p:cNvSpPr>
          <p:nvPr>
            <p:ph type="sldNum" idx="12"/>
          </p:nvPr>
        </p:nvSpPr>
        <p:spPr>
          <a:xfrm>
            <a:off x="3884614" y="9448185"/>
            <a:ext cx="2971800" cy="499090"/>
          </a:xfrm>
          <a:prstGeom prst="rect">
            <a:avLst/>
          </a:prstGeom>
          <a:noFill/>
          <a:ln>
            <a:noFill/>
          </a:ln>
        </p:spPr>
        <p:txBody>
          <a:bodyPr spcFirstLastPara="1" wrap="square" lIns="91417" tIns="45708" rIns="91417" bIns="45708" anchor="b" anchorCtr="0">
            <a:noAutofit/>
          </a:bodyPr>
          <a:lstStyle/>
          <a:p>
            <a:pPr algn="r"/>
            <a:fld id="{00000000-1234-1234-1234-123412341234}" type="slidenum">
              <a:rPr lang="en-GB" sz="1200">
                <a:solidFill>
                  <a:schemeClr val="dk1"/>
                </a:solidFill>
                <a:latin typeface="Calibri"/>
                <a:ea typeface="Calibri"/>
                <a:cs typeface="Calibri"/>
                <a:sym typeface="Calibri"/>
              </a:rPr>
              <a:pPr algn="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1" i="0" u="none" strike="noStrike" kern="0" cap="none" spc="0" normalizeH="0" baseline="0" noProof="0" dirty="0">
                <a:ln>
                  <a:noFill/>
                </a:ln>
                <a:solidFill>
                  <a:srgbClr val="000000"/>
                </a:solidFill>
                <a:effectLst/>
                <a:uLnTx/>
                <a:uFillTx/>
                <a:latin typeface="Calibri"/>
                <a:cs typeface="Calibri"/>
                <a:sym typeface="Calibri"/>
              </a:rPr>
              <a:t>Evidence Week:</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200" b="1"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rPr>
              <a:t>Evidence Week is held annually in UK Parliament, and brings together researchers, community groups and parliamentarians to share ideas about research and policy. Evidence Week helps researchers think through what the policymaker needs. Focus should be on 3 minute pitch – we coach them in their communications – making sure the policy implications are clear in 3 minutes,</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r>
            <a:br>
              <a:rPr kumimoji="0" lang="en-GB" sz="1200" b="0" i="0" u="none" strike="noStrike" kern="0" cap="none" spc="0" normalizeH="0" baseline="0" noProof="0" dirty="0">
                <a:ln>
                  <a:noFill/>
                </a:ln>
                <a:solidFill>
                  <a:srgbClr val="000000"/>
                </a:solidFill>
                <a:effectLst/>
                <a:uLnTx/>
                <a:uFillTx/>
                <a:latin typeface="Calibri"/>
                <a:cs typeface="Calibri"/>
                <a:sym typeface="Calibri"/>
              </a:rPr>
            </a:br>
            <a:r>
              <a:rPr kumimoji="0" lang="en-GB" sz="1200" b="0" i="0" u="none" strike="noStrike" kern="0" cap="none" spc="0" normalizeH="0" baseline="0" noProof="0" dirty="0">
                <a:ln>
                  <a:noFill/>
                </a:ln>
                <a:solidFill>
                  <a:srgbClr val="000000"/>
                </a:solidFill>
                <a:effectLst/>
                <a:uLnTx/>
                <a:uFillTx/>
                <a:latin typeface="Calibri"/>
                <a:cs typeface="Calibri"/>
                <a:sym typeface="Calibri"/>
              </a:rPr>
              <a:t/>
            </a:r>
            <a:br>
              <a:rPr kumimoji="0" lang="en-GB" sz="1200" b="0" i="0" u="none" strike="noStrike" kern="0" cap="none" spc="0" normalizeH="0" baseline="0" noProof="0" dirty="0">
                <a:ln>
                  <a:noFill/>
                </a:ln>
                <a:solidFill>
                  <a:srgbClr val="000000"/>
                </a:solidFill>
                <a:effectLst/>
                <a:uLnTx/>
                <a:uFillTx/>
                <a:latin typeface="Calibri"/>
                <a:cs typeface="Calibri"/>
                <a:sym typeface="Calibri"/>
              </a:rPr>
            </a:br>
            <a:r>
              <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rPr>
              <a:t>Parliament is where the issues that affect us are raised, debated and reasoned through. MPs move from discussing the impact of housing policies in their constituencies to debating extended cancer screening programmes; from interrogating the assumptions behind the user-demand models for HS2 to questioning the Treasury on which regions will benefit from a new innovation fund.</a:t>
            </a:r>
            <a:r>
              <a:rPr kumimoji="0" lang="en-GB" sz="1200" b="0" i="0" u="none" strike="noStrike" kern="0" cap="none" spc="0" normalizeH="0" baseline="0" noProof="0" dirty="0">
                <a:ln>
                  <a:noFill/>
                </a:ln>
                <a:solidFill>
                  <a:srgbClr val="000000"/>
                </a:solidFill>
                <a:effectLst/>
                <a:uLnTx/>
                <a:uFillTx/>
                <a:latin typeface="Calibri"/>
                <a:cs typeface="Calibri"/>
                <a:sym typeface="Calibri"/>
              </a:rPr>
              <a:t/>
            </a:r>
            <a:br>
              <a:rPr kumimoji="0" lang="en-GB" sz="1200" b="0" i="0" u="none" strike="noStrike" kern="0" cap="none" spc="0" normalizeH="0" baseline="0" noProof="0" dirty="0">
                <a:ln>
                  <a:noFill/>
                </a:ln>
                <a:solidFill>
                  <a:srgbClr val="000000"/>
                </a:solidFill>
                <a:effectLst/>
                <a:uLnTx/>
                <a:uFillTx/>
                <a:latin typeface="Calibri"/>
                <a:cs typeface="Calibri"/>
                <a:sym typeface="Calibri"/>
              </a:rPr>
            </a:br>
            <a:r>
              <a:rPr kumimoji="0" lang="en-GB" sz="1200" b="0" i="0" u="none" strike="noStrike" kern="0" cap="none" spc="0" normalizeH="0" baseline="0" noProof="0" dirty="0">
                <a:ln>
                  <a:noFill/>
                </a:ln>
                <a:solidFill>
                  <a:srgbClr val="000000"/>
                </a:solidFill>
                <a:effectLst/>
                <a:uLnTx/>
                <a:uFillTx/>
                <a:latin typeface="Calibri"/>
                <a:cs typeface="Calibri"/>
                <a:sym typeface="Calibri"/>
              </a:rPr>
              <a:t/>
            </a:r>
            <a:br>
              <a:rPr kumimoji="0" lang="en-GB" sz="1200" b="0" i="0" u="none" strike="noStrike" kern="0" cap="none" spc="0" normalizeH="0" baseline="0" noProof="0" dirty="0">
                <a:ln>
                  <a:noFill/>
                </a:ln>
                <a:solidFill>
                  <a:srgbClr val="000000"/>
                </a:solidFill>
                <a:effectLst/>
                <a:uLnTx/>
                <a:uFillTx/>
                <a:latin typeface="Calibri"/>
                <a:cs typeface="Calibri"/>
                <a:sym typeface="Calibri"/>
              </a:rPr>
            </a:br>
            <a:r>
              <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rPr>
              <a:t>It’s a tall analytical order for people whose primary job is to represent their constituencies and parties, but we believe that MPs don’t need a scientific background to understand evidence. Evidence Week is an opportunity for the public, parliamentarians, and researchers to come together to share knowledge and insights that will help politicians scrutinise evidence.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a:ea typeface="Calibri"/>
                <a:cs typeface="Calibri"/>
                <a:sym typeface="Calibri"/>
              </a:rPr>
              <a:t>The inaugural event in 2018 and the second one in 2019 were the highest-attended events in Parliament by MPs in both years.</a:t>
            </a:r>
          </a:p>
          <a:p>
            <a:endParaRPr lang="en-GB" sz="1200" b="0" i="0" u="none" strike="noStrike" cap="none" dirty="0">
              <a:solidFill>
                <a:schemeClr val="dk1"/>
              </a:solidFill>
              <a:effectLst/>
              <a:latin typeface="Calibri"/>
              <a:cs typeface="Calibri"/>
              <a:sym typeface="Calibri"/>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8</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81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now going to hand back to </a:t>
            </a:r>
            <a:r>
              <a:rPr lang="en-GB" dirty="0" err="1"/>
              <a:t>Ilaina</a:t>
            </a:r>
            <a:r>
              <a:rPr lang="en-GB" dirty="0"/>
              <a:t> who will talk about why it’s so important for you to get involved in taking evidence to policy discussions and some of the routes you can use to access policymakers</a:t>
            </a: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9</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35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S Title Slide [White A]">
  <p:cSld name="SaS Title Slide [White A]">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800100" y="2407920"/>
            <a:ext cx="4251960" cy="1700784"/>
          </a:xfrm>
          <a:prstGeom prst="rect">
            <a:avLst/>
          </a:prstGeom>
          <a:noFill/>
          <a:ln>
            <a:noFill/>
          </a:ln>
        </p:spPr>
      </p:pic>
      <p:sp>
        <p:nvSpPr>
          <p:cNvPr id="17" name="Shape 17"/>
          <p:cNvSpPr txBox="1">
            <a:spLocks noGrp="1"/>
          </p:cNvSpPr>
          <p:nvPr>
            <p:ph type="body" idx="1"/>
          </p:nvPr>
        </p:nvSpPr>
        <p:spPr>
          <a:xfrm>
            <a:off x="5986123" y="1880132"/>
            <a:ext cx="5254901" cy="155733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706F6F"/>
              </a:buClr>
              <a:buSzPts val="4000"/>
              <a:buFont typeface="Arial"/>
              <a:buNone/>
              <a:defRPr sz="4000" b="0" i="0" u="none" strike="noStrike" cap="none">
                <a:solidFill>
                  <a:srgbClr val="706F6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2"/>
          </p:nvPr>
        </p:nvSpPr>
        <p:spPr>
          <a:xfrm>
            <a:off x="5986123" y="3454939"/>
            <a:ext cx="5254901" cy="116787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706F6F"/>
              </a:buClr>
              <a:buSzPts val="2200"/>
              <a:buFont typeface="Arial"/>
              <a:buNone/>
              <a:defRPr sz="2200" b="0" i="0" u="none" strike="noStrike" cap="none">
                <a:solidFill>
                  <a:srgbClr val="706F6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9" name="Shape 19"/>
          <p:cNvCxnSpPr/>
          <p:nvPr/>
        </p:nvCxnSpPr>
        <p:spPr>
          <a:xfrm>
            <a:off x="5437632" y="2542032"/>
            <a:ext cx="0" cy="1274064"/>
          </a:xfrm>
          <a:prstGeom prst="straightConnector1">
            <a:avLst/>
          </a:prstGeom>
          <a:noFill/>
          <a:ln w="9525" cap="flat" cmpd="sng">
            <a:solidFill>
              <a:srgbClr val="706F6F"/>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Shape 7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Shape 8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Shape 9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aS Title Slide [Grey A]">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 y="2407920"/>
            <a:ext cx="4251960" cy="1700784"/>
          </a:xfrm>
          <a:prstGeom prst="rect">
            <a:avLst/>
          </a:prstGeom>
        </p:spPr>
      </p:pic>
      <p:sp>
        <p:nvSpPr>
          <p:cNvPr id="4" name="Text Placeholder 14"/>
          <p:cNvSpPr>
            <a:spLocks noGrp="1"/>
          </p:cNvSpPr>
          <p:nvPr>
            <p:ph type="body" sz="quarter" idx="12" hasCustomPrompt="1"/>
          </p:nvPr>
        </p:nvSpPr>
        <p:spPr>
          <a:xfrm>
            <a:off x="5986123" y="1880132"/>
            <a:ext cx="5254901" cy="1557338"/>
          </a:xfrm>
          <a:prstGeom prst="rect">
            <a:avLst/>
          </a:prstGeom>
        </p:spPr>
        <p:txBody>
          <a:bodyPr anchor="b" anchorCtr="0"/>
          <a:lstStyle>
            <a:lvl1pPr marL="0" indent="0">
              <a:buFontTx/>
              <a:buNone/>
              <a:defRPr sz="4000" b="0" i="0" baseline="0">
                <a:solidFill>
                  <a:schemeClr val="bg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TITLE [ALL CAPS]</a:t>
            </a:r>
          </a:p>
        </p:txBody>
      </p:sp>
      <p:sp>
        <p:nvSpPr>
          <p:cNvPr id="5" name="Text Placeholder 14"/>
          <p:cNvSpPr>
            <a:spLocks noGrp="1"/>
          </p:cNvSpPr>
          <p:nvPr>
            <p:ph type="body" sz="quarter" idx="13" hasCustomPrompt="1"/>
          </p:nvPr>
        </p:nvSpPr>
        <p:spPr>
          <a:xfrm>
            <a:off x="5986123" y="3454939"/>
            <a:ext cx="5254901" cy="1167870"/>
          </a:xfrm>
          <a:prstGeom prst="rect">
            <a:avLst/>
          </a:prstGeom>
        </p:spPr>
        <p:txBody>
          <a:bodyPr anchor="t" anchorCtr="0"/>
          <a:lstStyle>
            <a:lvl1pPr marL="0" indent="0">
              <a:buFontTx/>
              <a:buNone/>
              <a:defRPr sz="2200" baseline="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subtitle</a:t>
            </a:r>
          </a:p>
        </p:txBody>
      </p:sp>
      <p:cxnSp>
        <p:nvCxnSpPr>
          <p:cNvPr id="6" name="Straight Connector 5"/>
          <p:cNvCxnSpPr/>
          <p:nvPr userDrawn="1"/>
        </p:nvCxnSpPr>
        <p:spPr>
          <a:xfrm>
            <a:off x="5437632" y="2542032"/>
            <a:ext cx="0" cy="12740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770386"/>
      </p:ext>
    </p:extLst>
  </p:cSld>
  <p:clrMapOvr>
    <a:masterClrMapping/>
  </p:clrMapOvr>
  <p:extLst>
    <p:ext uri="{DCECCB84-F9BA-43D5-87BE-67443E8EF086}">
      <p15:sldGuideLst xmlns:p15="http://schemas.microsoft.com/office/powerpoint/2012/main">
        <p15:guide id="1" orient="horz" pos="2047">
          <p15:clr>
            <a:srgbClr val="FBAE40"/>
          </p15:clr>
        </p15:guide>
        <p15:guide id="2" pos="37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aS Image Slide [Sing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1999"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1446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aS Men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12192000" cy="6845300"/>
          </a:xfrm>
          <a:prstGeom prst="rect">
            <a:avLst/>
          </a:prstGeom>
        </p:spPr>
      </p:pic>
      <p:sp>
        <p:nvSpPr>
          <p:cNvPr id="4" name="Text Placeholder 14"/>
          <p:cNvSpPr>
            <a:spLocks noGrp="1"/>
          </p:cNvSpPr>
          <p:nvPr>
            <p:ph type="body" sz="quarter" idx="12" hasCustomPrompt="1"/>
          </p:nvPr>
        </p:nvSpPr>
        <p:spPr>
          <a:xfrm>
            <a:off x="731838" y="1891217"/>
            <a:ext cx="6129863" cy="508003"/>
          </a:xfrm>
          <a:prstGeom prst="rect">
            <a:avLst/>
          </a:prstGeom>
        </p:spPr>
        <p:txBody>
          <a:bodyPr wrap="square" anchor="t" anchorCtr="0">
            <a:spAutoFit/>
          </a:bodyPr>
          <a:lstStyle>
            <a:lvl1pPr marL="0" indent="0">
              <a:buFontTx/>
              <a:buNone/>
              <a:defRPr sz="30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First Menu Item</a:t>
            </a:r>
          </a:p>
        </p:txBody>
      </p:sp>
      <p:sp>
        <p:nvSpPr>
          <p:cNvPr id="6" name="Text Placeholder 14"/>
          <p:cNvSpPr>
            <a:spLocks noGrp="1"/>
          </p:cNvSpPr>
          <p:nvPr>
            <p:ph type="body" sz="quarter" idx="13" hasCustomPrompt="1"/>
          </p:nvPr>
        </p:nvSpPr>
        <p:spPr>
          <a:xfrm>
            <a:off x="731838" y="2399220"/>
            <a:ext cx="6129863" cy="508003"/>
          </a:xfrm>
          <a:prstGeom prst="rect">
            <a:avLst/>
          </a:prstGeom>
        </p:spPr>
        <p:txBody>
          <a:bodyPr wrap="square" anchor="t" anchorCtr="0">
            <a:spAutoFit/>
          </a:bodyPr>
          <a:lstStyle>
            <a:lvl1pPr marL="0" indent="0">
              <a:buFontTx/>
              <a:buNone/>
              <a:defRPr sz="30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Second Menu Item</a:t>
            </a:r>
          </a:p>
        </p:txBody>
      </p:sp>
      <p:sp>
        <p:nvSpPr>
          <p:cNvPr id="7" name="Text Placeholder 14"/>
          <p:cNvSpPr>
            <a:spLocks noGrp="1"/>
          </p:cNvSpPr>
          <p:nvPr>
            <p:ph type="body" sz="quarter" idx="14" hasCustomPrompt="1"/>
          </p:nvPr>
        </p:nvSpPr>
        <p:spPr>
          <a:xfrm>
            <a:off x="731838" y="2918629"/>
            <a:ext cx="6129863" cy="507831"/>
          </a:xfrm>
          <a:prstGeom prst="rect">
            <a:avLst/>
          </a:prstGeom>
        </p:spPr>
        <p:txBody>
          <a:bodyPr wrap="square" anchor="t" anchorCtr="0">
            <a:spAutoFit/>
          </a:bodyPr>
          <a:lstStyle>
            <a:lvl1pPr marL="0" indent="0">
              <a:buFontTx/>
              <a:buNone/>
              <a:defRPr sz="30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Third Menu Item</a:t>
            </a:r>
          </a:p>
        </p:txBody>
      </p:sp>
      <p:sp>
        <p:nvSpPr>
          <p:cNvPr id="10" name="Text Placeholder 14"/>
          <p:cNvSpPr>
            <a:spLocks noGrp="1"/>
          </p:cNvSpPr>
          <p:nvPr>
            <p:ph type="body" sz="quarter" idx="15" hasCustomPrompt="1"/>
          </p:nvPr>
        </p:nvSpPr>
        <p:spPr>
          <a:xfrm>
            <a:off x="1163638" y="3440057"/>
            <a:ext cx="5698063" cy="397032"/>
          </a:xfrm>
          <a:prstGeom prst="rect">
            <a:avLst/>
          </a:prstGeom>
        </p:spPr>
        <p:txBody>
          <a:bodyPr anchor="t" anchorCtr="0">
            <a:spAutoFit/>
          </a:bodyPr>
          <a:lstStyle>
            <a:lvl1pPr marL="0" indent="0">
              <a:buFontTx/>
              <a:buNone/>
              <a:defRPr sz="22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First Sub-Menu </a:t>
            </a:r>
            <a:r>
              <a:rPr lang="en-US"/>
              <a:t>Item Example</a:t>
            </a:r>
            <a:endParaRPr lang="en-US" dirty="0"/>
          </a:p>
        </p:txBody>
      </p:sp>
      <p:sp>
        <p:nvSpPr>
          <p:cNvPr id="11" name="Text Placeholder 14"/>
          <p:cNvSpPr>
            <a:spLocks noGrp="1"/>
          </p:cNvSpPr>
          <p:nvPr>
            <p:ph type="body" sz="quarter" idx="16" hasCustomPrompt="1"/>
          </p:nvPr>
        </p:nvSpPr>
        <p:spPr>
          <a:xfrm>
            <a:off x="1163638" y="3852584"/>
            <a:ext cx="5698063" cy="397032"/>
          </a:xfrm>
          <a:prstGeom prst="rect">
            <a:avLst/>
          </a:prstGeom>
        </p:spPr>
        <p:txBody>
          <a:bodyPr anchor="t" anchorCtr="0">
            <a:spAutoFit/>
          </a:bodyPr>
          <a:lstStyle>
            <a:lvl1pPr marL="0" indent="0">
              <a:buFontTx/>
              <a:buNone/>
              <a:defRPr sz="22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Second Sub-Menu Item Example</a:t>
            </a:r>
          </a:p>
        </p:txBody>
      </p:sp>
      <p:sp>
        <p:nvSpPr>
          <p:cNvPr id="12" name="Text Placeholder 14"/>
          <p:cNvSpPr>
            <a:spLocks noGrp="1"/>
          </p:cNvSpPr>
          <p:nvPr>
            <p:ph type="body" sz="quarter" idx="17" hasCustomPrompt="1"/>
          </p:nvPr>
        </p:nvSpPr>
        <p:spPr>
          <a:xfrm>
            <a:off x="731838" y="4265111"/>
            <a:ext cx="6129863" cy="507831"/>
          </a:xfrm>
          <a:prstGeom prst="rect">
            <a:avLst/>
          </a:prstGeom>
        </p:spPr>
        <p:txBody>
          <a:bodyPr wrap="square" anchor="t" anchorCtr="0">
            <a:spAutoFit/>
          </a:bodyPr>
          <a:lstStyle>
            <a:lvl1pPr marL="0" indent="0">
              <a:buFontTx/>
              <a:buNone/>
              <a:defRPr sz="30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Fourth Menu Item</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540023242"/>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aS Menu Slide">
  <p:cSld name="1_SaS Menu Slide">
    <p:spTree>
      <p:nvGrpSpPr>
        <p:cNvPr id="1" name="Shape 57"/>
        <p:cNvGrpSpPr/>
        <p:nvPr/>
      </p:nvGrpSpPr>
      <p:grpSpPr>
        <a:xfrm>
          <a:off x="0" y="0"/>
          <a:ext cx="0" cy="0"/>
          <a:chOff x="0" y="0"/>
          <a:chExt cx="0" cy="0"/>
        </a:xfrm>
      </p:grpSpPr>
      <p:pic>
        <p:nvPicPr>
          <p:cNvPr id="58" name="Google Shape;58;p16"/>
          <p:cNvPicPr preferRelativeResize="0"/>
          <p:nvPr/>
        </p:nvPicPr>
        <p:blipFill rotWithShape="1">
          <a:blip r:embed="rId2">
            <a:alphaModFix/>
          </a:blip>
          <a:srcRect/>
          <a:stretch/>
        </p:blipFill>
        <p:spPr>
          <a:xfrm>
            <a:off x="0" y="12700"/>
            <a:ext cx="12192000" cy="6845200"/>
          </a:xfrm>
          <a:prstGeom prst="rect">
            <a:avLst/>
          </a:prstGeom>
          <a:noFill/>
          <a:ln>
            <a:noFill/>
          </a:ln>
        </p:spPr>
      </p:pic>
      <p:sp>
        <p:nvSpPr>
          <p:cNvPr id="59" name="Google Shape;59;p16"/>
          <p:cNvSpPr txBox="1">
            <a:spLocks noGrp="1"/>
          </p:cNvSpPr>
          <p:nvPr>
            <p:ph type="body" idx="1"/>
          </p:nvPr>
        </p:nvSpPr>
        <p:spPr>
          <a:xfrm>
            <a:off x="731837" y="1891216"/>
            <a:ext cx="6130000" cy="508000"/>
          </a:xfrm>
          <a:prstGeom prst="rect">
            <a:avLst/>
          </a:prstGeom>
          <a:noFill/>
          <a:ln>
            <a:noFill/>
          </a:ln>
        </p:spPr>
        <p:txBody>
          <a:bodyPr spcFirstLastPara="1" wrap="square" lIns="91425" tIns="91425" rIns="91425" bIns="91425" anchor="t" anchorCtr="0"/>
          <a:lstStyle>
            <a:lvl1pPr marL="609585" marR="0" lvl="0" indent="-397923" algn="l" rtl="0">
              <a:lnSpc>
                <a:spcPct val="90000"/>
              </a:lnSpc>
              <a:spcBef>
                <a:spcPts val="1067"/>
              </a:spcBef>
              <a:spcAft>
                <a:spcPts val="0"/>
              </a:spcAft>
              <a:buClr>
                <a:srgbClr val="706F6F"/>
              </a:buClr>
              <a:buSzPts val="1100"/>
              <a:buFont typeface="Arial"/>
              <a:buChar char="●"/>
              <a:defRPr sz="3067" b="0" i="0" u="none" strike="noStrike" cap="none">
                <a:solidFill>
                  <a:srgbClr val="706F6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2400"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0" name="Google Shape;60;p16"/>
          <p:cNvSpPr txBox="1">
            <a:spLocks noGrp="1"/>
          </p:cNvSpPr>
          <p:nvPr>
            <p:ph type="body" idx="2"/>
          </p:nvPr>
        </p:nvSpPr>
        <p:spPr>
          <a:xfrm>
            <a:off x="731837" y="2399219"/>
            <a:ext cx="6130000" cy="508000"/>
          </a:xfrm>
          <a:prstGeom prst="rect">
            <a:avLst/>
          </a:prstGeom>
          <a:noFill/>
          <a:ln>
            <a:noFill/>
          </a:ln>
        </p:spPr>
        <p:txBody>
          <a:bodyPr spcFirstLastPara="1" wrap="square" lIns="91425" tIns="91425" rIns="91425" bIns="91425" anchor="t" anchorCtr="0"/>
          <a:lstStyle>
            <a:lvl1pPr marL="609585" marR="0" lvl="0" indent="-397923" algn="l" rtl="0">
              <a:lnSpc>
                <a:spcPct val="90000"/>
              </a:lnSpc>
              <a:spcBef>
                <a:spcPts val="1067"/>
              </a:spcBef>
              <a:spcAft>
                <a:spcPts val="0"/>
              </a:spcAft>
              <a:buClr>
                <a:srgbClr val="706F6F"/>
              </a:buClr>
              <a:buSzPts val="1100"/>
              <a:buFont typeface="Arial"/>
              <a:buChar char="●"/>
              <a:defRPr sz="3067" b="0" i="0" u="none" strike="noStrike" cap="none">
                <a:solidFill>
                  <a:srgbClr val="706F6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2400"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1" name="Google Shape;61;p16"/>
          <p:cNvSpPr txBox="1">
            <a:spLocks noGrp="1"/>
          </p:cNvSpPr>
          <p:nvPr>
            <p:ph type="body" idx="3"/>
          </p:nvPr>
        </p:nvSpPr>
        <p:spPr>
          <a:xfrm>
            <a:off x="731837" y="2918628"/>
            <a:ext cx="6130000" cy="508000"/>
          </a:xfrm>
          <a:prstGeom prst="rect">
            <a:avLst/>
          </a:prstGeom>
          <a:noFill/>
          <a:ln>
            <a:noFill/>
          </a:ln>
        </p:spPr>
        <p:txBody>
          <a:bodyPr spcFirstLastPara="1" wrap="square" lIns="91425" tIns="91425" rIns="91425" bIns="91425" anchor="t" anchorCtr="0"/>
          <a:lstStyle>
            <a:lvl1pPr marL="609585" marR="0" lvl="0" indent="-397923" algn="l" rtl="0">
              <a:lnSpc>
                <a:spcPct val="90000"/>
              </a:lnSpc>
              <a:spcBef>
                <a:spcPts val="1067"/>
              </a:spcBef>
              <a:spcAft>
                <a:spcPts val="0"/>
              </a:spcAft>
              <a:buClr>
                <a:srgbClr val="706F6F"/>
              </a:buClr>
              <a:buSzPts val="1100"/>
              <a:buFont typeface="Arial"/>
              <a:buChar char="●"/>
              <a:defRPr sz="3067" b="0" i="0" u="none" strike="noStrike" cap="none">
                <a:solidFill>
                  <a:srgbClr val="706F6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2400"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2" name="Google Shape;62;p16"/>
          <p:cNvSpPr txBox="1">
            <a:spLocks noGrp="1"/>
          </p:cNvSpPr>
          <p:nvPr>
            <p:ph type="body" idx="4"/>
          </p:nvPr>
        </p:nvSpPr>
        <p:spPr>
          <a:xfrm>
            <a:off x="1163637" y="3440056"/>
            <a:ext cx="5698000" cy="396800"/>
          </a:xfrm>
          <a:prstGeom prst="rect">
            <a:avLst/>
          </a:prstGeom>
          <a:noFill/>
          <a:ln>
            <a:noFill/>
          </a:ln>
        </p:spPr>
        <p:txBody>
          <a:bodyPr spcFirstLastPara="1" wrap="square" lIns="91425" tIns="91425" rIns="91425" bIns="91425" anchor="t" anchorCtr="0"/>
          <a:lstStyle>
            <a:lvl1pPr marL="609585" marR="0" lvl="0" indent="-397923" algn="l" rtl="0">
              <a:lnSpc>
                <a:spcPct val="90000"/>
              </a:lnSpc>
              <a:spcBef>
                <a:spcPts val="1067"/>
              </a:spcBef>
              <a:spcAft>
                <a:spcPts val="0"/>
              </a:spcAft>
              <a:buClr>
                <a:srgbClr val="706F6F"/>
              </a:buClr>
              <a:buSzPts val="1100"/>
              <a:buFont typeface="Arial"/>
              <a:buChar char="●"/>
              <a:defRPr sz="2267" b="0" i="0" u="none" strike="noStrike" cap="none">
                <a:solidFill>
                  <a:srgbClr val="706F6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2400"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3" name="Google Shape;63;p16"/>
          <p:cNvSpPr txBox="1">
            <a:spLocks noGrp="1"/>
          </p:cNvSpPr>
          <p:nvPr>
            <p:ph type="body" idx="5"/>
          </p:nvPr>
        </p:nvSpPr>
        <p:spPr>
          <a:xfrm>
            <a:off x="1163637" y="3852583"/>
            <a:ext cx="5698000" cy="396800"/>
          </a:xfrm>
          <a:prstGeom prst="rect">
            <a:avLst/>
          </a:prstGeom>
          <a:noFill/>
          <a:ln>
            <a:noFill/>
          </a:ln>
        </p:spPr>
        <p:txBody>
          <a:bodyPr spcFirstLastPara="1" wrap="square" lIns="91425" tIns="91425" rIns="91425" bIns="91425" anchor="t" anchorCtr="0"/>
          <a:lstStyle>
            <a:lvl1pPr marL="609585" marR="0" lvl="0" indent="-397923" algn="l" rtl="0">
              <a:lnSpc>
                <a:spcPct val="90000"/>
              </a:lnSpc>
              <a:spcBef>
                <a:spcPts val="1067"/>
              </a:spcBef>
              <a:spcAft>
                <a:spcPts val="0"/>
              </a:spcAft>
              <a:buClr>
                <a:srgbClr val="706F6F"/>
              </a:buClr>
              <a:buSzPts val="1100"/>
              <a:buFont typeface="Arial"/>
              <a:buChar char="●"/>
              <a:defRPr sz="2267" b="0" i="0" u="none" strike="noStrike" cap="none">
                <a:solidFill>
                  <a:srgbClr val="706F6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2400"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6"/>
          </p:nvPr>
        </p:nvSpPr>
        <p:spPr>
          <a:xfrm>
            <a:off x="731837" y="4265111"/>
            <a:ext cx="6130000" cy="507999"/>
          </a:xfrm>
          <a:prstGeom prst="rect">
            <a:avLst/>
          </a:prstGeom>
          <a:noFill/>
          <a:ln>
            <a:noFill/>
          </a:ln>
        </p:spPr>
        <p:txBody>
          <a:bodyPr spcFirstLastPara="1" wrap="square" lIns="91425" tIns="91425" rIns="91425" bIns="91425" anchor="t" anchorCtr="0"/>
          <a:lstStyle>
            <a:lvl1pPr marL="609585" marR="0" lvl="0" indent="-397923" algn="l" rtl="0">
              <a:lnSpc>
                <a:spcPct val="90000"/>
              </a:lnSpc>
              <a:spcBef>
                <a:spcPts val="1067"/>
              </a:spcBef>
              <a:spcAft>
                <a:spcPts val="0"/>
              </a:spcAft>
              <a:buClr>
                <a:srgbClr val="706F6F"/>
              </a:buClr>
              <a:buSzPts val="1100"/>
              <a:buFont typeface="Arial"/>
              <a:buChar char="●"/>
              <a:defRPr sz="3067" b="0" i="0" u="none" strike="noStrike" cap="none">
                <a:solidFill>
                  <a:srgbClr val="706F6F"/>
                </a:solidFill>
                <a:latin typeface="Calibri"/>
                <a:ea typeface="Calibri"/>
                <a:cs typeface="Calibri"/>
                <a:sym typeface="Calibri"/>
              </a:defRPr>
            </a:lvl1pPr>
            <a:lvl2pPr marL="1219170" marR="0" lvl="1" indent="-397923" algn="l" rtl="0">
              <a:lnSpc>
                <a:spcPct val="90000"/>
              </a:lnSpc>
              <a:spcBef>
                <a:spcPts val="533"/>
              </a:spcBef>
              <a:spcAft>
                <a:spcPts val="0"/>
              </a:spcAft>
              <a:buClr>
                <a:schemeClr val="dk1"/>
              </a:buClr>
              <a:buSzPts val="1100"/>
              <a:buFont typeface="Arial"/>
              <a:buChar char="○"/>
              <a:defRPr sz="2400" b="0" i="0" u="none" strike="noStrike" cap="none">
                <a:solidFill>
                  <a:schemeClr val="dk1"/>
                </a:solidFill>
                <a:latin typeface="Calibri"/>
                <a:ea typeface="Calibri"/>
                <a:cs typeface="Calibri"/>
                <a:sym typeface="Calibri"/>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65" name="Google Shape;65;p16"/>
          <p:cNvPicPr preferRelativeResize="0"/>
          <p:nvPr/>
        </p:nvPicPr>
        <p:blipFill rotWithShape="1">
          <a:blip r:embed="rId3">
            <a:alphaModFix/>
          </a:blip>
          <a:srcRect/>
          <a:stretch/>
        </p:blipFill>
        <p:spPr>
          <a:xfrm>
            <a:off x="10068396" y="295847"/>
            <a:ext cx="1859200" cy="743600"/>
          </a:xfrm>
          <a:prstGeom prst="rect">
            <a:avLst/>
          </a:prstGeom>
          <a:noFill/>
          <a:ln>
            <a:noFill/>
          </a:ln>
        </p:spPr>
      </p:pic>
    </p:spTree>
    <p:extLst>
      <p:ext uri="{BB962C8B-B14F-4D97-AF65-F5344CB8AC3E}">
        <p14:creationId xmlns:p14="http://schemas.microsoft.com/office/powerpoint/2010/main" val="340848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aS Completely Blank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1575927644"/>
      </p:ext>
    </p:extLst>
  </p:cSld>
  <p:clrMapOvr>
    <a:masterClrMapping/>
  </p:clrMapOvr>
  <p:extLst>
    <p:ext uri="{DCECCB84-F9BA-43D5-87BE-67443E8EF086}">
      <p15:sldGuideLst xmlns:p15="http://schemas.microsoft.com/office/powerpoint/2012/main">
        <p15:guide id="1" pos="7219">
          <p15:clr>
            <a:srgbClr val="FBAE40"/>
          </p15:clr>
        </p15:guide>
        <p15:guide id="2" pos="461">
          <p15:clr>
            <a:srgbClr val="FBAE40"/>
          </p15:clr>
        </p15:guide>
        <p15:guide id="3" orient="horz" pos="459">
          <p15:clr>
            <a:srgbClr val="FBAE40"/>
          </p15:clr>
        </p15:guide>
        <p15:guide id="4" orient="horz" pos="386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S Completely Blank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626241236"/>
      </p:ext>
    </p:extLst>
  </p:cSld>
  <p:clrMapOvr>
    <a:masterClrMapping/>
  </p:clrMapOvr>
  <p:extLst>
    <p:ext uri="{DCECCB84-F9BA-43D5-87BE-67443E8EF086}">
      <p15:sldGuideLst xmlns:p15="http://schemas.microsoft.com/office/powerpoint/2012/main">
        <p15:guide id="1" pos="7219">
          <p15:clr>
            <a:srgbClr val="FBAE40"/>
          </p15:clr>
        </p15:guide>
        <p15:guide id="2" pos="461">
          <p15:clr>
            <a:srgbClr val="FBAE40"/>
          </p15:clr>
        </p15:guide>
        <p15:guide id="3" orient="horz" pos="459">
          <p15:clr>
            <a:srgbClr val="FBAE40"/>
          </p15:clr>
        </p15:guide>
        <p15:guide id="4" orient="horz" pos="38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S Linear Logo Only Slide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587" y="1682496"/>
            <a:ext cx="8078905" cy="3231562"/>
          </a:xfrm>
          <a:prstGeom prst="rect">
            <a:avLst/>
          </a:prstGeom>
        </p:spPr>
      </p:pic>
    </p:spTree>
    <p:extLst>
      <p:ext uri="{BB962C8B-B14F-4D97-AF65-F5344CB8AC3E}">
        <p14:creationId xmlns:p14="http://schemas.microsoft.com/office/powerpoint/2010/main" val="237456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aS Blank Slide [White B]">
  <p:cSld name="SaS Blank Slide [White B]">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4" name="Shape 24"/>
          <p:cNvPicPr preferRelativeResize="0"/>
          <p:nvPr/>
        </p:nvPicPr>
        <p:blipFill rotWithShape="1">
          <a:blip r:embed="rId3">
            <a:alphaModFix/>
          </a:blip>
          <a:srcRect/>
          <a:stretch/>
        </p:blipFill>
        <p:spPr>
          <a:xfrm>
            <a:off x="10067925" y="295275"/>
            <a:ext cx="1858963" cy="74453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S Round Logo Only Slide [Gre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587" y="1682496"/>
            <a:ext cx="8078905" cy="3231562"/>
          </a:xfrm>
          <a:prstGeom prst="rect">
            <a:avLst/>
          </a:prstGeom>
        </p:spPr>
      </p:pic>
    </p:spTree>
    <p:extLst>
      <p:ext uri="{BB962C8B-B14F-4D97-AF65-F5344CB8AC3E}">
        <p14:creationId xmlns:p14="http://schemas.microsoft.com/office/powerpoint/2010/main" val="3540837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S Title Slide [White 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 y="2407920"/>
            <a:ext cx="4251960" cy="1700784"/>
          </a:xfrm>
          <a:prstGeom prst="rect">
            <a:avLst/>
          </a:prstGeom>
        </p:spPr>
      </p:pic>
      <p:sp>
        <p:nvSpPr>
          <p:cNvPr id="5" name="Text Placeholder 14"/>
          <p:cNvSpPr>
            <a:spLocks noGrp="1"/>
          </p:cNvSpPr>
          <p:nvPr>
            <p:ph type="body" sz="quarter" idx="12" hasCustomPrompt="1"/>
          </p:nvPr>
        </p:nvSpPr>
        <p:spPr>
          <a:xfrm>
            <a:off x="5986123" y="1880132"/>
            <a:ext cx="5254901" cy="1557338"/>
          </a:xfrm>
          <a:prstGeom prst="rect">
            <a:avLst/>
          </a:prstGeom>
        </p:spPr>
        <p:txBody>
          <a:bodyPr anchor="b" anchorCtr="0"/>
          <a:lstStyle>
            <a:lvl1pPr marL="0" indent="0">
              <a:buFontTx/>
              <a:buNone/>
              <a:defRPr sz="4000" b="0" i="0" baseline="0">
                <a:solidFill>
                  <a:srgbClr val="706F6F"/>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TITLE [ALL CAPS]</a:t>
            </a:r>
          </a:p>
        </p:txBody>
      </p:sp>
      <p:sp>
        <p:nvSpPr>
          <p:cNvPr id="6" name="Text Placeholder 14"/>
          <p:cNvSpPr>
            <a:spLocks noGrp="1"/>
          </p:cNvSpPr>
          <p:nvPr>
            <p:ph type="body" sz="quarter" idx="13" hasCustomPrompt="1"/>
          </p:nvPr>
        </p:nvSpPr>
        <p:spPr>
          <a:xfrm>
            <a:off x="5986123" y="3454939"/>
            <a:ext cx="5254901" cy="1167870"/>
          </a:xfrm>
          <a:prstGeom prst="rect">
            <a:avLst/>
          </a:prstGeom>
        </p:spPr>
        <p:txBody>
          <a:bodyPr anchor="t" anchorCtr="0"/>
          <a:lstStyle>
            <a:lvl1pPr marL="0" indent="0">
              <a:buFontTx/>
              <a:buNone/>
              <a:defRPr sz="22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subtitle</a:t>
            </a:r>
          </a:p>
        </p:txBody>
      </p:sp>
      <p:cxnSp>
        <p:nvCxnSpPr>
          <p:cNvPr id="8" name="Straight Connector 7"/>
          <p:cNvCxnSpPr/>
          <p:nvPr userDrawn="1"/>
        </p:nvCxnSpPr>
        <p:spPr>
          <a:xfrm>
            <a:off x="5437632" y="2542032"/>
            <a:ext cx="0" cy="1274064"/>
          </a:xfrm>
          <a:prstGeom prst="line">
            <a:avLst/>
          </a:prstGeom>
          <a:ln>
            <a:solidFill>
              <a:srgbClr val="706F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818796"/>
      </p:ext>
    </p:extLst>
  </p:cSld>
  <p:clrMapOvr>
    <a:masterClrMapping/>
  </p:clrMapOvr>
  <p:extLst>
    <p:ext uri="{DCECCB84-F9BA-43D5-87BE-67443E8EF086}">
      <p15:sldGuideLst xmlns:p15="http://schemas.microsoft.com/office/powerpoint/2012/main">
        <p15:guide id="1" pos="3772">
          <p15:clr>
            <a:srgbClr val="FBAE40"/>
          </p15:clr>
        </p15:guide>
        <p15:guide id="2" orient="horz" pos="204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S Title Slide [Grey A]">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 y="2407920"/>
            <a:ext cx="4251960" cy="1700784"/>
          </a:xfrm>
          <a:prstGeom prst="rect">
            <a:avLst/>
          </a:prstGeom>
        </p:spPr>
      </p:pic>
      <p:sp>
        <p:nvSpPr>
          <p:cNvPr id="4" name="Text Placeholder 14"/>
          <p:cNvSpPr>
            <a:spLocks noGrp="1"/>
          </p:cNvSpPr>
          <p:nvPr>
            <p:ph type="body" sz="quarter" idx="12" hasCustomPrompt="1"/>
          </p:nvPr>
        </p:nvSpPr>
        <p:spPr>
          <a:xfrm>
            <a:off x="5986123" y="1880132"/>
            <a:ext cx="5254901" cy="1557338"/>
          </a:xfrm>
          <a:prstGeom prst="rect">
            <a:avLst/>
          </a:prstGeom>
        </p:spPr>
        <p:txBody>
          <a:bodyPr anchor="b" anchorCtr="0"/>
          <a:lstStyle>
            <a:lvl1pPr marL="0" indent="0">
              <a:buFontTx/>
              <a:buNone/>
              <a:defRPr sz="4000" b="0" i="0" baseline="0">
                <a:solidFill>
                  <a:schemeClr val="bg1"/>
                </a:solidFill>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TITLE [ALL CAPS]</a:t>
            </a:r>
          </a:p>
        </p:txBody>
      </p:sp>
      <p:sp>
        <p:nvSpPr>
          <p:cNvPr id="5" name="Text Placeholder 14"/>
          <p:cNvSpPr>
            <a:spLocks noGrp="1"/>
          </p:cNvSpPr>
          <p:nvPr>
            <p:ph type="body" sz="quarter" idx="13" hasCustomPrompt="1"/>
          </p:nvPr>
        </p:nvSpPr>
        <p:spPr>
          <a:xfrm>
            <a:off x="5986123" y="3454939"/>
            <a:ext cx="5254901" cy="1167870"/>
          </a:xfrm>
          <a:prstGeom prst="rect">
            <a:avLst/>
          </a:prstGeom>
        </p:spPr>
        <p:txBody>
          <a:bodyPr anchor="t" anchorCtr="0"/>
          <a:lstStyle>
            <a:lvl1pPr marL="0" indent="0">
              <a:buFontTx/>
              <a:buNone/>
              <a:defRPr sz="2200" baseline="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subtitle</a:t>
            </a:r>
          </a:p>
        </p:txBody>
      </p:sp>
      <p:cxnSp>
        <p:nvCxnSpPr>
          <p:cNvPr id="6" name="Straight Connector 5"/>
          <p:cNvCxnSpPr/>
          <p:nvPr userDrawn="1"/>
        </p:nvCxnSpPr>
        <p:spPr>
          <a:xfrm>
            <a:off x="5437632" y="2542032"/>
            <a:ext cx="0" cy="12740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21860"/>
      </p:ext>
    </p:extLst>
  </p:cSld>
  <p:clrMapOvr>
    <a:masterClrMapping/>
  </p:clrMapOvr>
  <p:extLst>
    <p:ext uri="{DCECCB84-F9BA-43D5-87BE-67443E8EF086}">
      <p15:sldGuideLst xmlns:p15="http://schemas.microsoft.com/office/powerpoint/2012/main">
        <p15:guide id="1" orient="horz" pos="2047">
          <p15:clr>
            <a:srgbClr val="FBAE40"/>
          </p15:clr>
        </p15:guide>
        <p15:guide id="2" pos="37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S Blank Slide [White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12192000" cy="68453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3789890715"/>
      </p:ext>
    </p:extLst>
  </p:cSld>
  <p:clrMapOvr>
    <a:masterClrMapping/>
  </p:clrMapOvr>
  <p:extLst>
    <p:ext uri="{DCECCB84-F9BA-43D5-87BE-67443E8EF086}">
      <p15:sldGuideLst xmlns:p15="http://schemas.microsoft.com/office/powerpoint/2012/main">
        <p15:guide id="1" orient="horz" pos="436">
          <p15:clr>
            <a:srgbClr val="FBAE40"/>
          </p15:clr>
        </p15:guide>
        <p15:guide id="2" pos="461">
          <p15:clr>
            <a:srgbClr val="FBAE40"/>
          </p15:clr>
        </p15:guide>
        <p15:guide id="3" pos="7219">
          <p15:clr>
            <a:srgbClr val="FBAE40"/>
          </p15:clr>
        </p15:guide>
        <p15:guide id="4" orient="horz" pos="386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S Blank Slide [White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1294332129"/>
      </p:ext>
    </p:extLst>
  </p:cSld>
  <p:clrMapOvr>
    <a:masterClrMapping/>
  </p:clrMapOvr>
  <p:extLst>
    <p:ext uri="{DCECCB84-F9BA-43D5-87BE-67443E8EF086}">
      <p15:sldGuideLst xmlns:p15="http://schemas.microsoft.com/office/powerpoint/2012/main">
        <p15:guide id="1" pos="461">
          <p15:clr>
            <a:srgbClr val="FBAE40"/>
          </p15:clr>
        </p15:guide>
        <p15:guide id="2" orient="horz" pos="436">
          <p15:clr>
            <a:srgbClr val="FBAE40"/>
          </p15:clr>
        </p15:guide>
        <p15:guide id="3" pos="7219">
          <p15:clr>
            <a:srgbClr val="FBAE40"/>
          </p15:clr>
        </p15:guide>
        <p15:guide id="4" orient="horz" pos="38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S Blank Slide [Grey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1023549282"/>
      </p:ext>
    </p:extLst>
  </p:cSld>
  <p:clrMapOvr>
    <a:masterClrMapping/>
  </p:clrMapOvr>
  <p:extLst>
    <p:ext uri="{DCECCB84-F9BA-43D5-87BE-67443E8EF086}">
      <p15:sldGuideLst xmlns:p15="http://schemas.microsoft.com/office/powerpoint/2012/main">
        <p15:guide id="1" orient="horz" pos="436">
          <p15:clr>
            <a:srgbClr val="FBAE40"/>
          </p15:clr>
        </p15:guide>
        <p15:guide id="2" pos="461">
          <p15:clr>
            <a:srgbClr val="FBAE40"/>
          </p15:clr>
        </p15:guide>
        <p15:guide id="3" pos="7219">
          <p15:clr>
            <a:srgbClr val="FBAE40"/>
          </p15:clr>
        </p15:guide>
        <p15:guide id="4" orient="horz" pos="386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S Blank Slide [Grey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12192000" cy="68453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701903458"/>
      </p:ext>
    </p:extLst>
  </p:cSld>
  <p:clrMapOvr>
    <a:masterClrMapping/>
  </p:clrMapOvr>
  <p:extLst>
    <p:ext uri="{DCECCB84-F9BA-43D5-87BE-67443E8EF086}">
      <p15:sldGuideLst xmlns:p15="http://schemas.microsoft.com/office/powerpoint/2012/main">
        <p15:guide id="1" pos="461">
          <p15:clr>
            <a:srgbClr val="FBAE40"/>
          </p15:clr>
        </p15:guide>
        <p15:guide id="2" orient="horz" pos="436">
          <p15:clr>
            <a:srgbClr val="FBAE40"/>
          </p15:clr>
        </p15:guide>
        <p15:guide id="3" pos="7219">
          <p15:clr>
            <a:srgbClr val="FBAE40"/>
          </p15:clr>
        </p15:guide>
        <p15:guide id="4" orient="horz" pos="38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S Menu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12192000" cy="6845300"/>
          </a:xfrm>
          <a:prstGeom prst="rect">
            <a:avLst/>
          </a:prstGeom>
        </p:spPr>
      </p:pic>
      <p:sp>
        <p:nvSpPr>
          <p:cNvPr id="4" name="Text Placeholder 14"/>
          <p:cNvSpPr>
            <a:spLocks noGrp="1"/>
          </p:cNvSpPr>
          <p:nvPr>
            <p:ph type="body" sz="quarter" idx="12" hasCustomPrompt="1"/>
          </p:nvPr>
        </p:nvSpPr>
        <p:spPr>
          <a:xfrm>
            <a:off x="731838" y="1891217"/>
            <a:ext cx="6129863" cy="508003"/>
          </a:xfrm>
          <a:prstGeom prst="rect">
            <a:avLst/>
          </a:prstGeom>
        </p:spPr>
        <p:txBody>
          <a:bodyPr wrap="square" anchor="t" anchorCtr="0">
            <a:spAutoFit/>
          </a:bodyPr>
          <a:lstStyle>
            <a:lvl1pPr marL="0" indent="0">
              <a:buFontTx/>
              <a:buNone/>
              <a:defRPr sz="30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First Menu Item</a:t>
            </a:r>
          </a:p>
        </p:txBody>
      </p:sp>
      <p:sp>
        <p:nvSpPr>
          <p:cNvPr id="6" name="Text Placeholder 14"/>
          <p:cNvSpPr>
            <a:spLocks noGrp="1"/>
          </p:cNvSpPr>
          <p:nvPr>
            <p:ph type="body" sz="quarter" idx="13" hasCustomPrompt="1"/>
          </p:nvPr>
        </p:nvSpPr>
        <p:spPr>
          <a:xfrm>
            <a:off x="731838" y="2399220"/>
            <a:ext cx="6129863" cy="508003"/>
          </a:xfrm>
          <a:prstGeom prst="rect">
            <a:avLst/>
          </a:prstGeom>
        </p:spPr>
        <p:txBody>
          <a:bodyPr wrap="square" anchor="t" anchorCtr="0">
            <a:spAutoFit/>
          </a:bodyPr>
          <a:lstStyle>
            <a:lvl1pPr marL="0" indent="0">
              <a:buFontTx/>
              <a:buNone/>
              <a:defRPr sz="30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Second Menu Item</a:t>
            </a:r>
          </a:p>
        </p:txBody>
      </p:sp>
      <p:sp>
        <p:nvSpPr>
          <p:cNvPr id="7" name="Text Placeholder 14"/>
          <p:cNvSpPr>
            <a:spLocks noGrp="1"/>
          </p:cNvSpPr>
          <p:nvPr>
            <p:ph type="body" sz="quarter" idx="14" hasCustomPrompt="1"/>
          </p:nvPr>
        </p:nvSpPr>
        <p:spPr>
          <a:xfrm>
            <a:off x="731838" y="2918629"/>
            <a:ext cx="6129863" cy="507831"/>
          </a:xfrm>
          <a:prstGeom prst="rect">
            <a:avLst/>
          </a:prstGeom>
        </p:spPr>
        <p:txBody>
          <a:bodyPr wrap="square" anchor="t" anchorCtr="0">
            <a:spAutoFit/>
          </a:bodyPr>
          <a:lstStyle>
            <a:lvl1pPr marL="0" indent="0">
              <a:buFontTx/>
              <a:buNone/>
              <a:defRPr sz="30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Third Menu Item</a:t>
            </a:r>
          </a:p>
        </p:txBody>
      </p:sp>
      <p:sp>
        <p:nvSpPr>
          <p:cNvPr id="10" name="Text Placeholder 14"/>
          <p:cNvSpPr>
            <a:spLocks noGrp="1"/>
          </p:cNvSpPr>
          <p:nvPr>
            <p:ph type="body" sz="quarter" idx="15" hasCustomPrompt="1"/>
          </p:nvPr>
        </p:nvSpPr>
        <p:spPr>
          <a:xfrm>
            <a:off x="1163638" y="3440057"/>
            <a:ext cx="5698063" cy="397032"/>
          </a:xfrm>
          <a:prstGeom prst="rect">
            <a:avLst/>
          </a:prstGeom>
        </p:spPr>
        <p:txBody>
          <a:bodyPr anchor="t" anchorCtr="0">
            <a:spAutoFit/>
          </a:bodyPr>
          <a:lstStyle>
            <a:lvl1pPr marL="0" indent="0">
              <a:buFontTx/>
              <a:buNone/>
              <a:defRPr sz="22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First Sub-Menu </a:t>
            </a:r>
            <a:r>
              <a:rPr lang="en-US"/>
              <a:t>Item Example</a:t>
            </a:r>
            <a:endParaRPr lang="en-US" dirty="0"/>
          </a:p>
        </p:txBody>
      </p:sp>
      <p:sp>
        <p:nvSpPr>
          <p:cNvPr id="11" name="Text Placeholder 14"/>
          <p:cNvSpPr>
            <a:spLocks noGrp="1"/>
          </p:cNvSpPr>
          <p:nvPr>
            <p:ph type="body" sz="quarter" idx="16" hasCustomPrompt="1"/>
          </p:nvPr>
        </p:nvSpPr>
        <p:spPr>
          <a:xfrm>
            <a:off x="1163638" y="3852584"/>
            <a:ext cx="5698063" cy="397032"/>
          </a:xfrm>
          <a:prstGeom prst="rect">
            <a:avLst/>
          </a:prstGeom>
        </p:spPr>
        <p:txBody>
          <a:bodyPr anchor="t" anchorCtr="0">
            <a:spAutoFit/>
          </a:bodyPr>
          <a:lstStyle>
            <a:lvl1pPr marL="0" indent="0">
              <a:buFontTx/>
              <a:buNone/>
              <a:defRPr sz="22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Second Sub-Menu Item Example</a:t>
            </a:r>
          </a:p>
        </p:txBody>
      </p:sp>
      <p:sp>
        <p:nvSpPr>
          <p:cNvPr id="12" name="Text Placeholder 14"/>
          <p:cNvSpPr>
            <a:spLocks noGrp="1"/>
          </p:cNvSpPr>
          <p:nvPr>
            <p:ph type="body" sz="quarter" idx="17" hasCustomPrompt="1"/>
          </p:nvPr>
        </p:nvSpPr>
        <p:spPr>
          <a:xfrm>
            <a:off x="731838" y="4265111"/>
            <a:ext cx="6129863" cy="507831"/>
          </a:xfrm>
          <a:prstGeom prst="rect">
            <a:avLst/>
          </a:prstGeom>
        </p:spPr>
        <p:txBody>
          <a:bodyPr wrap="square" anchor="t" anchorCtr="0">
            <a:spAutoFit/>
          </a:bodyPr>
          <a:lstStyle>
            <a:lvl1pPr marL="0" indent="0">
              <a:buFontTx/>
              <a:buNone/>
              <a:defRPr sz="30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Fourth Menu Item</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1484404483"/>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S Menu Slide [Gre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12192000" cy="6845300"/>
          </a:xfrm>
          <a:prstGeom prst="rect">
            <a:avLst/>
          </a:prstGeom>
        </p:spPr>
      </p:pic>
      <p:sp>
        <p:nvSpPr>
          <p:cNvPr id="14" name="Text Placeholder 14"/>
          <p:cNvSpPr>
            <a:spLocks noGrp="1"/>
          </p:cNvSpPr>
          <p:nvPr>
            <p:ph type="body" sz="quarter" idx="12" hasCustomPrompt="1"/>
          </p:nvPr>
        </p:nvSpPr>
        <p:spPr>
          <a:xfrm>
            <a:off x="731838" y="1891217"/>
            <a:ext cx="6129863" cy="508003"/>
          </a:xfrm>
          <a:prstGeom prst="rect">
            <a:avLst/>
          </a:prstGeom>
        </p:spPr>
        <p:txBody>
          <a:bodyPr wrap="square" anchor="t" anchorCtr="0">
            <a:spAutoFit/>
          </a:bodyPr>
          <a:lstStyle>
            <a:lvl1pPr marL="0" indent="0">
              <a:buFontTx/>
              <a:buNone/>
              <a:defRPr sz="3000" baseline="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First Menu Item</a:t>
            </a:r>
          </a:p>
        </p:txBody>
      </p:sp>
      <p:sp>
        <p:nvSpPr>
          <p:cNvPr id="15" name="Text Placeholder 14"/>
          <p:cNvSpPr>
            <a:spLocks noGrp="1"/>
          </p:cNvSpPr>
          <p:nvPr>
            <p:ph type="body" sz="quarter" idx="13" hasCustomPrompt="1"/>
          </p:nvPr>
        </p:nvSpPr>
        <p:spPr>
          <a:xfrm>
            <a:off x="731838" y="2399220"/>
            <a:ext cx="6129863" cy="508003"/>
          </a:xfrm>
          <a:prstGeom prst="rect">
            <a:avLst/>
          </a:prstGeom>
        </p:spPr>
        <p:txBody>
          <a:bodyPr wrap="square" anchor="t" anchorCtr="0">
            <a:spAutoFit/>
          </a:bodyPr>
          <a:lstStyle>
            <a:lvl1pPr marL="0" indent="0">
              <a:buFontTx/>
              <a:buNone/>
              <a:defRPr sz="3000" baseline="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Second Menu Item</a:t>
            </a:r>
          </a:p>
        </p:txBody>
      </p:sp>
      <p:sp>
        <p:nvSpPr>
          <p:cNvPr id="16" name="Text Placeholder 14"/>
          <p:cNvSpPr>
            <a:spLocks noGrp="1"/>
          </p:cNvSpPr>
          <p:nvPr>
            <p:ph type="body" sz="quarter" idx="14" hasCustomPrompt="1"/>
          </p:nvPr>
        </p:nvSpPr>
        <p:spPr>
          <a:xfrm>
            <a:off x="731838" y="2918629"/>
            <a:ext cx="6129863" cy="507831"/>
          </a:xfrm>
          <a:prstGeom prst="rect">
            <a:avLst/>
          </a:prstGeom>
        </p:spPr>
        <p:txBody>
          <a:bodyPr wrap="square" anchor="t" anchorCtr="0">
            <a:spAutoFit/>
          </a:bodyPr>
          <a:lstStyle>
            <a:lvl1pPr marL="0" indent="0">
              <a:buFontTx/>
              <a:buNone/>
              <a:defRPr sz="3000" baseline="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Third Menu Item</a:t>
            </a:r>
          </a:p>
        </p:txBody>
      </p:sp>
      <p:sp>
        <p:nvSpPr>
          <p:cNvPr id="17" name="Text Placeholder 14"/>
          <p:cNvSpPr>
            <a:spLocks noGrp="1"/>
          </p:cNvSpPr>
          <p:nvPr>
            <p:ph type="body" sz="quarter" idx="15" hasCustomPrompt="1"/>
          </p:nvPr>
        </p:nvSpPr>
        <p:spPr>
          <a:xfrm>
            <a:off x="1163638" y="3440057"/>
            <a:ext cx="5698063" cy="397032"/>
          </a:xfrm>
          <a:prstGeom prst="rect">
            <a:avLst/>
          </a:prstGeom>
        </p:spPr>
        <p:txBody>
          <a:bodyPr anchor="t" anchorCtr="0">
            <a:spAutoFit/>
          </a:bodyPr>
          <a:lstStyle>
            <a:lvl1pPr marL="0" indent="0">
              <a:buFontTx/>
              <a:buNone/>
              <a:defRPr sz="2200" baseline="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First Sub-Menu Item Example</a:t>
            </a:r>
          </a:p>
        </p:txBody>
      </p:sp>
      <p:sp>
        <p:nvSpPr>
          <p:cNvPr id="18" name="Text Placeholder 14"/>
          <p:cNvSpPr>
            <a:spLocks noGrp="1"/>
          </p:cNvSpPr>
          <p:nvPr>
            <p:ph type="body" sz="quarter" idx="16" hasCustomPrompt="1"/>
          </p:nvPr>
        </p:nvSpPr>
        <p:spPr>
          <a:xfrm>
            <a:off x="1163638" y="3852584"/>
            <a:ext cx="5698063" cy="397032"/>
          </a:xfrm>
          <a:prstGeom prst="rect">
            <a:avLst/>
          </a:prstGeom>
        </p:spPr>
        <p:txBody>
          <a:bodyPr anchor="t" anchorCtr="0">
            <a:spAutoFit/>
          </a:bodyPr>
          <a:lstStyle>
            <a:lvl1pPr marL="0" indent="0">
              <a:buFontTx/>
              <a:buNone/>
              <a:defRPr sz="2200" baseline="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Second Sub-Menu Item Example</a:t>
            </a:r>
          </a:p>
        </p:txBody>
      </p:sp>
      <p:sp>
        <p:nvSpPr>
          <p:cNvPr id="19" name="Text Placeholder 14"/>
          <p:cNvSpPr>
            <a:spLocks noGrp="1"/>
          </p:cNvSpPr>
          <p:nvPr>
            <p:ph type="body" sz="quarter" idx="17" hasCustomPrompt="1"/>
          </p:nvPr>
        </p:nvSpPr>
        <p:spPr>
          <a:xfrm>
            <a:off x="731838" y="4265111"/>
            <a:ext cx="6129863" cy="507831"/>
          </a:xfrm>
          <a:prstGeom prst="rect">
            <a:avLst/>
          </a:prstGeom>
        </p:spPr>
        <p:txBody>
          <a:bodyPr wrap="square" anchor="t" anchorCtr="0">
            <a:spAutoFit/>
          </a:bodyPr>
          <a:lstStyle>
            <a:lvl1pPr marL="0" indent="0">
              <a:buFontTx/>
              <a:buNone/>
              <a:defRPr sz="3000" baseline="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Fourth Menu Item</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3427800119"/>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S Image Slide [Sing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1999"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72243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S Image Slide [Multi A]">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28664" y="728663"/>
            <a:ext cx="5215822" cy="5400675"/>
          </a:xfrm>
          <a:prstGeom prst="rect">
            <a:avLst/>
          </a:prstGeom>
        </p:spPr>
        <p:txBody>
          <a:bodyPr/>
          <a:lstStyle/>
          <a:p>
            <a:endParaRPr lang="en-US" dirty="0"/>
          </a:p>
        </p:txBody>
      </p:sp>
      <p:sp>
        <p:nvSpPr>
          <p:cNvPr id="13" name="Picture Placeholder 12"/>
          <p:cNvSpPr>
            <a:spLocks noGrp="1"/>
          </p:cNvSpPr>
          <p:nvPr>
            <p:ph type="pic" sz="quarter" idx="11"/>
          </p:nvPr>
        </p:nvSpPr>
        <p:spPr>
          <a:xfrm>
            <a:off x="6113538" y="728663"/>
            <a:ext cx="5346625" cy="2908300"/>
          </a:xfrm>
          <a:prstGeom prst="rect">
            <a:avLst/>
          </a:prstGeom>
        </p:spPr>
        <p:txBody>
          <a:bodyPr/>
          <a:lstStyle/>
          <a:p>
            <a:endParaRPr lang="en-US" dirty="0"/>
          </a:p>
        </p:txBody>
      </p:sp>
      <p:sp>
        <p:nvSpPr>
          <p:cNvPr id="15" name="Picture Placeholder 14"/>
          <p:cNvSpPr>
            <a:spLocks noGrp="1"/>
          </p:cNvSpPr>
          <p:nvPr>
            <p:ph type="pic" sz="quarter" idx="12"/>
          </p:nvPr>
        </p:nvSpPr>
        <p:spPr>
          <a:xfrm>
            <a:off x="6113538" y="3806016"/>
            <a:ext cx="2344737" cy="2323322"/>
          </a:xfrm>
          <a:prstGeom prst="rect">
            <a:avLst/>
          </a:prstGeom>
        </p:spPr>
        <p:txBody>
          <a:bodyPr/>
          <a:lstStyle/>
          <a:p>
            <a:endParaRPr lang="en-US"/>
          </a:p>
        </p:txBody>
      </p:sp>
      <p:sp>
        <p:nvSpPr>
          <p:cNvPr id="16" name="Picture Placeholder 14"/>
          <p:cNvSpPr>
            <a:spLocks noGrp="1"/>
          </p:cNvSpPr>
          <p:nvPr>
            <p:ph type="pic" sz="quarter" idx="13"/>
          </p:nvPr>
        </p:nvSpPr>
        <p:spPr>
          <a:xfrm>
            <a:off x="8627328" y="3806016"/>
            <a:ext cx="2832835" cy="2323322"/>
          </a:xfrm>
          <a:prstGeom prst="rect">
            <a:avLst/>
          </a:prstGeom>
        </p:spPr>
        <p:txBody>
          <a:bodyPr/>
          <a:lstStyle/>
          <a:p>
            <a:endParaRPr lang="en-US"/>
          </a:p>
        </p:txBody>
      </p:sp>
    </p:spTree>
    <p:extLst>
      <p:ext uri="{BB962C8B-B14F-4D97-AF65-F5344CB8AC3E}">
        <p14:creationId xmlns:p14="http://schemas.microsoft.com/office/powerpoint/2010/main" val="2711744130"/>
      </p:ext>
    </p:extLst>
  </p:cSld>
  <p:clrMapOvr>
    <a:masterClrMapping/>
  </p:clrMapOvr>
  <p:extLst>
    <p:ext uri="{DCECCB84-F9BA-43D5-87BE-67443E8EF086}">
      <p15:sldGuideLst xmlns:p15="http://schemas.microsoft.com/office/powerpoint/2012/main">
        <p15:guide id="1" pos="461">
          <p15:clr>
            <a:srgbClr val="FBAE40"/>
          </p15:clr>
        </p15:guide>
        <p15:guide id="2" orient="horz" pos="459">
          <p15:clr>
            <a:srgbClr val="FBAE40"/>
          </p15:clr>
        </p15:guide>
        <p15:guide id="3" orient="horz" pos="3861">
          <p15:clr>
            <a:srgbClr val="FBAE40"/>
          </p15:clr>
        </p15:guide>
        <p15:guide id="4" pos="7219">
          <p15:clr>
            <a:srgbClr val="FBAE40"/>
          </p15:clr>
        </p15:guide>
        <p15:guide id="5" pos="3840">
          <p15:clr>
            <a:srgbClr val="FBAE40"/>
          </p15:clr>
        </p15:guide>
        <p15:guide id="6" pos="5428">
          <p15:clr>
            <a:srgbClr val="FBAE40"/>
          </p15:clr>
        </p15:guide>
        <p15:guide id="7" pos="3749">
          <p15:clr>
            <a:srgbClr val="FBAE40"/>
          </p15:clr>
        </p15:guide>
        <p15:guide id="8" pos="5337">
          <p15:clr>
            <a:srgbClr val="FBAE40"/>
          </p15:clr>
        </p15:guide>
        <p15:guide id="9" orient="horz" pos="2296">
          <p15:clr>
            <a:srgbClr val="FBAE40"/>
          </p15:clr>
        </p15:guide>
        <p15:guide id="10" orient="horz" pos="238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aS Image Slide [Multi B]">
    <p:spTree>
      <p:nvGrpSpPr>
        <p:cNvPr id="1" name=""/>
        <p:cNvGrpSpPr/>
        <p:nvPr/>
      </p:nvGrpSpPr>
      <p:grpSpPr>
        <a:xfrm>
          <a:off x="0" y="0"/>
          <a:ext cx="0" cy="0"/>
          <a:chOff x="0" y="0"/>
          <a:chExt cx="0" cy="0"/>
        </a:xfrm>
      </p:grpSpPr>
      <p:sp>
        <p:nvSpPr>
          <p:cNvPr id="14" name="Picture Placeholder 3"/>
          <p:cNvSpPr>
            <a:spLocks noGrp="1"/>
          </p:cNvSpPr>
          <p:nvPr>
            <p:ph type="pic" sz="quarter" idx="10"/>
          </p:nvPr>
        </p:nvSpPr>
        <p:spPr>
          <a:xfrm>
            <a:off x="1" y="0"/>
            <a:ext cx="12191999"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20" name="Picture Placeholder 16"/>
          <p:cNvSpPr>
            <a:spLocks noGrp="1"/>
          </p:cNvSpPr>
          <p:nvPr>
            <p:ph type="pic" sz="quarter" idx="13"/>
          </p:nvPr>
        </p:nvSpPr>
        <p:spPr>
          <a:xfrm>
            <a:off x="8144179" y="4168601"/>
            <a:ext cx="3657600" cy="2354119"/>
          </a:xfrm>
          <a:prstGeom prst="rect">
            <a:avLst/>
          </a:prstGeom>
        </p:spPr>
        <p:txBody>
          <a:bodyPr/>
          <a:lstStyle/>
          <a:p>
            <a:endParaRPr lang="en-US"/>
          </a:p>
        </p:txBody>
      </p:sp>
      <p:sp>
        <p:nvSpPr>
          <p:cNvPr id="23" name="Picture Placeholder 16"/>
          <p:cNvSpPr>
            <a:spLocks noGrp="1"/>
          </p:cNvSpPr>
          <p:nvPr>
            <p:ph type="pic" sz="quarter" idx="14"/>
          </p:nvPr>
        </p:nvSpPr>
        <p:spPr>
          <a:xfrm>
            <a:off x="8144179" y="1645429"/>
            <a:ext cx="3657600" cy="2354119"/>
          </a:xfrm>
          <a:prstGeom prst="rect">
            <a:avLst/>
          </a:prstGeom>
        </p:spPr>
        <p:txBody>
          <a:bodyPr/>
          <a:lstStyle/>
          <a:p>
            <a:endParaRPr lang="en-US"/>
          </a:p>
        </p:txBody>
      </p:sp>
    </p:spTree>
    <p:extLst>
      <p:ext uri="{BB962C8B-B14F-4D97-AF65-F5344CB8AC3E}">
        <p14:creationId xmlns:p14="http://schemas.microsoft.com/office/powerpoint/2010/main" val="1805940999"/>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4110">
          <p15:clr>
            <a:srgbClr val="FBAE40"/>
          </p15:clr>
        </p15:guide>
        <p15:guide id="3" pos="5133">
          <p15:clr>
            <a:srgbClr val="FBAE40"/>
          </p15:clr>
        </p15:guide>
        <p15:guide id="4" pos="7423">
          <p15:clr>
            <a:srgbClr val="FBAE40"/>
          </p15:clr>
        </p15:guide>
        <p15:guide id="5" orient="horz" pos="2523">
          <p15:clr>
            <a:srgbClr val="FBAE40"/>
          </p15:clr>
        </p15:guide>
        <p15:guide id="6" orient="horz" pos="261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S Diagram Slide [PowerPoint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926719" y="728663"/>
            <a:ext cx="6803009" cy="5364162"/>
          </a:xfrm>
          <a:prstGeom prst="rect">
            <a:avLst/>
          </a:prstGeom>
          <a:noFill/>
        </p:spPr>
        <p:txBody>
          <a:bodyPr/>
          <a:lstStyle/>
          <a:p>
            <a:endParaRPr lang="en-US"/>
          </a:p>
        </p:txBody>
      </p:sp>
      <p:sp>
        <p:nvSpPr>
          <p:cNvPr id="6" name="Text Placeholder 14"/>
          <p:cNvSpPr>
            <a:spLocks noGrp="1"/>
          </p:cNvSpPr>
          <p:nvPr>
            <p:ph type="body" sz="quarter" idx="15" hasCustomPrompt="1"/>
          </p:nvPr>
        </p:nvSpPr>
        <p:spPr>
          <a:xfrm>
            <a:off x="7905815" y="1597153"/>
            <a:ext cx="3554348" cy="4495672"/>
          </a:xfrm>
          <a:prstGeom prst="rect">
            <a:avLst/>
          </a:prstGeom>
        </p:spPr>
        <p:txBody>
          <a:bodyPr wrap="square" anchor="ctr" anchorCtr="0">
            <a:noAutofit/>
          </a:bodyPr>
          <a:lstStyle>
            <a:lvl1pPr marL="0" indent="0">
              <a:buFontTx/>
              <a:buNone/>
              <a:defRPr sz="1800" baseline="0">
                <a:solidFill>
                  <a:srgbClr val="706F6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description about this chart or diagram.</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spTree>
    <p:extLst>
      <p:ext uri="{BB962C8B-B14F-4D97-AF65-F5344CB8AC3E}">
        <p14:creationId xmlns:p14="http://schemas.microsoft.com/office/powerpoint/2010/main" val="150444814"/>
      </p:ext>
    </p:extLst>
  </p:cSld>
  <p:clrMapOvr>
    <a:masterClrMapping/>
  </p:clrMapOvr>
  <p:extLst>
    <p:ext uri="{DCECCB84-F9BA-43D5-87BE-67443E8EF086}">
      <p15:sldGuideLst xmlns:p15="http://schemas.microsoft.com/office/powerpoint/2012/main">
        <p15:guide id="1" pos="574">
          <p15:clr>
            <a:srgbClr val="FBAE40"/>
          </p15:clr>
        </p15:guide>
        <p15:guide id="2" pos="4861">
          <p15:clr>
            <a:srgbClr val="FBAE40"/>
          </p15:clr>
        </p15:guide>
        <p15:guide id="3" pos="4974">
          <p15:clr>
            <a:srgbClr val="FBAE40"/>
          </p15:clr>
        </p15:guide>
        <p15:guide id="4" orient="horz" pos="459">
          <p15:clr>
            <a:srgbClr val="FBAE40"/>
          </p15:clr>
        </p15:guide>
        <p15:guide id="5" orient="horz" pos="3838">
          <p15:clr>
            <a:srgbClr val="FBAE40"/>
          </p15:clr>
        </p15:guide>
        <p15:guide id="6" pos="721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S End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19" y="1725168"/>
            <a:ext cx="4251962" cy="170078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1536192" y="4211497"/>
            <a:ext cx="316992" cy="299874"/>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61073" y="4205240"/>
            <a:ext cx="338592" cy="320308"/>
          </a:xfrm>
          <a:prstGeom prst="rect">
            <a:avLst/>
          </a:prstGeom>
        </p:spPr>
      </p:pic>
      <p:sp>
        <p:nvSpPr>
          <p:cNvPr id="14" name="TextBox 13"/>
          <p:cNvSpPr txBox="1"/>
          <p:nvPr userDrawn="1"/>
        </p:nvSpPr>
        <p:spPr>
          <a:xfrm>
            <a:off x="1853184" y="4125751"/>
            <a:ext cx="2816352" cy="422197"/>
          </a:xfrm>
          <a:prstGeom prst="rect">
            <a:avLst/>
          </a:prstGeom>
          <a:noFill/>
        </p:spPr>
        <p:txBody>
          <a:bodyPr wrap="square" rtlCol="0" anchor="b" anchorCtr="0">
            <a:noAutofit/>
          </a:bodyPr>
          <a:lstStyle/>
          <a:p>
            <a:r>
              <a:rPr lang="en-US" sz="1800" b="0" i="0" dirty="0" err="1">
                <a:solidFill>
                  <a:srgbClr val="706F6F"/>
                </a:solidFill>
                <a:latin typeface="+mj-lt"/>
                <a:ea typeface="Calibri" charset="0"/>
                <a:cs typeface="Calibri" charset="0"/>
              </a:rPr>
              <a:t>www.senseaboutscience.org</a:t>
            </a:r>
            <a:endParaRPr lang="en-US" sz="1800" b="0" i="0" dirty="0">
              <a:solidFill>
                <a:srgbClr val="706F6F"/>
              </a:solidFill>
              <a:latin typeface="+mj-lt"/>
              <a:ea typeface="Calibri" charset="0"/>
              <a:cs typeface="Calibri" charset="0"/>
            </a:endParaRPr>
          </a:p>
        </p:txBody>
      </p:sp>
      <p:sp>
        <p:nvSpPr>
          <p:cNvPr id="15" name="TextBox 14"/>
          <p:cNvSpPr txBox="1"/>
          <p:nvPr userDrawn="1"/>
        </p:nvSpPr>
        <p:spPr>
          <a:xfrm>
            <a:off x="5425441" y="4125751"/>
            <a:ext cx="1706879" cy="422197"/>
          </a:xfrm>
          <a:prstGeom prst="rect">
            <a:avLst/>
          </a:prstGeom>
          <a:noFill/>
        </p:spPr>
        <p:txBody>
          <a:bodyPr wrap="square" rtlCol="0" anchor="b" anchorCtr="0">
            <a:noAutofit/>
          </a:bodyPr>
          <a:lstStyle/>
          <a:p>
            <a:r>
              <a:rPr lang="en-US" sz="1800" b="0" i="0" dirty="0">
                <a:solidFill>
                  <a:srgbClr val="706F6F"/>
                </a:solidFill>
                <a:latin typeface="+mj-lt"/>
                <a:ea typeface="Calibri" charset="0"/>
                <a:cs typeface="Calibri" charset="0"/>
              </a:rPr>
              <a:t>@</a:t>
            </a:r>
            <a:r>
              <a:rPr lang="en-US" sz="1800" b="0" i="0" dirty="0" err="1">
                <a:solidFill>
                  <a:srgbClr val="706F6F"/>
                </a:solidFill>
                <a:latin typeface="+mj-lt"/>
                <a:ea typeface="Calibri" charset="0"/>
                <a:cs typeface="Calibri" charset="0"/>
              </a:rPr>
              <a:t>senseaboutsci</a:t>
            </a:r>
            <a:endParaRPr lang="en-US" sz="1800" b="0" i="0" dirty="0">
              <a:solidFill>
                <a:srgbClr val="706F6F"/>
              </a:solidFill>
              <a:latin typeface="+mj-lt"/>
              <a:ea typeface="Calibri" charset="0"/>
              <a:cs typeface="Calibri" charset="0"/>
            </a:endParaRPr>
          </a:p>
        </p:txBody>
      </p:sp>
      <p:sp>
        <p:nvSpPr>
          <p:cNvPr id="16" name="TextBox 15"/>
          <p:cNvSpPr txBox="1"/>
          <p:nvPr userDrawn="1"/>
        </p:nvSpPr>
        <p:spPr>
          <a:xfrm>
            <a:off x="7876033" y="4101367"/>
            <a:ext cx="3072383" cy="434389"/>
          </a:xfrm>
          <a:prstGeom prst="rect">
            <a:avLst/>
          </a:prstGeom>
          <a:noFill/>
        </p:spPr>
        <p:txBody>
          <a:bodyPr wrap="square" rtlCol="0" anchor="b" anchorCtr="0">
            <a:noAutofit/>
          </a:bodyPr>
          <a:lstStyle/>
          <a:p>
            <a:r>
              <a:rPr lang="en-US" sz="1800" b="0" i="0">
                <a:solidFill>
                  <a:srgbClr val="706F6F"/>
                </a:solidFill>
                <a:latin typeface="+mj-lt"/>
                <a:ea typeface="Calibri" charset="0"/>
                <a:cs typeface="Calibri" charset="0"/>
              </a:rPr>
              <a:t>email@senseaboutscience.org</a:t>
            </a:r>
            <a:endParaRPr lang="en-US" sz="1800" b="0" i="0" dirty="0">
              <a:solidFill>
                <a:srgbClr val="706F6F"/>
              </a:solidFill>
              <a:latin typeface="+mj-lt"/>
              <a:ea typeface="Calibri" charset="0"/>
              <a:cs typeface="Calibri" charset="0"/>
            </a:endParaRPr>
          </a:p>
        </p:txBody>
      </p:sp>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11665" y="4229624"/>
            <a:ext cx="338591" cy="320307"/>
          </a:xfrm>
          <a:prstGeom prst="rect">
            <a:avLst/>
          </a:prstGeom>
        </p:spPr>
      </p:pic>
    </p:spTree>
    <p:extLst>
      <p:ext uri="{BB962C8B-B14F-4D97-AF65-F5344CB8AC3E}">
        <p14:creationId xmlns:p14="http://schemas.microsoft.com/office/powerpoint/2010/main" val="303052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S End Slide [Gre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020" y="1725168"/>
            <a:ext cx="4251960" cy="1700784"/>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1536192" y="4211497"/>
            <a:ext cx="316992" cy="299874"/>
          </a:xfrm>
          <a:prstGeom prst="rect">
            <a:avLst/>
          </a:prstGeom>
        </p:spPr>
      </p:pic>
      <p:pic>
        <p:nvPicPr>
          <p:cNvPr id="31" name="Picture 3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61073" y="4205240"/>
            <a:ext cx="338592" cy="320308"/>
          </a:xfrm>
          <a:prstGeom prst="rect">
            <a:avLst/>
          </a:prstGeom>
        </p:spPr>
      </p:pic>
      <p:sp>
        <p:nvSpPr>
          <p:cNvPr id="32" name="TextBox 31"/>
          <p:cNvSpPr txBox="1"/>
          <p:nvPr userDrawn="1"/>
        </p:nvSpPr>
        <p:spPr>
          <a:xfrm>
            <a:off x="1853184" y="4125751"/>
            <a:ext cx="2816352" cy="422197"/>
          </a:xfrm>
          <a:prstGeom prst="rect">
            <a:avLst/>
          </a:prstGeom>
          <a:noFill/>
        </p:spPr>
        <p:txBody>
          <a:bodyPr wrap="square" rtlCol="0" anchor="b" anchorCtr="0">
            <a:noAutofit/>
          </a:bodyPr>
          <a:lstStyle/>
          <a:p>
            <a:r>
              <a:rPr lang="en-US" sz="1800" b="0" i="0" dirty="0" err="1">
                <a:solidFill>
                  <a:schemeClr val="bg1"/>
                </a:solidFill>
                <a:latin typeface="+mj-lt"/>
                <a:ea typeface="Calibri" charset="0"/>
                <a:cs typeface="Calibri" charset="0"/>
              </a:rPr>
              <a:t>www.senseaboutscience.org</a:t>
            </a:r>
            <a:endParaRPr lang="en-US" sz="1800" b="0" i="0" dirty="0">
              <a:solidFill>
                <a:schemeClr val="bg1"/>
              </a:solidFill>
              <a:latin typeface="+mj-lt"/>
              <a:ea typeface="Calibri" charset="0"/>
              <a:cs typeface="Calibri" charset="0"/>
            </a:endParaRPr>
          </a:p>
        </p:txBody>
      </p:sp>
      <p:sp>
        <p:nvSpPr>
          <p:cNvPr id="33" name="TextBox 32"/>
          <p:cNvSpPr txBox="1"/>
          <p:nvPr userDrawn="1"/>
        </p:nvSpPr>
        <p:spPr>
          <a:xfrm>
            <a:off x="5425441" y="4125751"/>
            <a:ext cx="1706879" cy="422197"/>
          </a:xfrm>
          <a:prstGeom prst="rect">
            <a:avLst/>
          </a:prstGeom>
          <a:noFill/>
        </p:spPr>
        <p:txBody>
          <a:bodyPr wrap="square" rtlCol="0" anchor="b" anchorCtr="0">
            <a:noAutofit/>
          </a:bodyPr>
          <a:lstStyle/>
          <a:p>
            <a:r>
              <a:rPr lang="en-US" sz="1800" b="0" i="0" dirty="0">
                <a:solidFill>
                  <a:schemeClr val="bg1"/>
                </a:solidFill>
                <a:latin typeface="+mj-lt"/>
                <a:ea typeface="Calibri" charset="0"/>
                <a:cs typeface="Calibri" charset="0"/>
              </a:rPr>
              <a:t>@</a:t>
            </a:r>
            <a:r>
              <a:rPr lang="en-US" sz="1800" b="0" i="0" dirty="0" err="1">
                <a:solidFill>
                  <a:schemeClr val="bg1"/>
                </a:solidFill>
                <a:latin typeface="+mj-lt"/>
                <a:ea typeface="Calibri" charset="0"/>
                <a:cs typeface="Calibri" charset="0"/>
              </a:rPr>
              <a:t>senseaboutsci</a:t>
            </a:r>
            <a:endParaRPr lang="en-US" sz="1800" b="0" i="0" dirty="0">
              <a:solidFill>
                <a:schemeClr val="bg1"/>
              </a:solidFill>
              <a:latin typeface="+mj-lt"/>
              <a:ea typeface="Calibri" charset="0"/>
              <a:cs typeface="Calibri" charset="0"/>
            </a:endParaRPr>
          </a:p>
        </p:txBody>
      </p:sp>
      <p:sp>
        <p:nvSpPr>
          <p:cNvPr id="34" name="TextBox 33"/>
          <p:cNvSpPr txBox="1"/>
          <p:nvPr userDrawn="1"/>
        </p:nvSpPr>
        <p:spPr>
          <a:xfrm>
            <a:off x="7876033" y="4101367"/>
            <a:ext cx="3072383" cy="434389"/>
          </a:xfrm>
          <a:prstGeom prst="rect">
            <a:avLst/>
          </a:prstGeom>
          <a:noFill/>
        </p:spPr>
        <p:txBody>
          <a:bodyPr wrap="square" rtlCol="0" anchor="b" anchorCtr="0">
            <a:noAutofit/>
          </a:bodyPr>
          <a:lstStyle/>
          <a:p>
            <a:r>
              <a:rPr lang="en-US" sz="1800" b="0" i="0" dirty="0" err="1">
                <a:solidFill>
                  <a:schemeClr val="bg1"/>
                </a:solidFill>
                <a:latin typeface="+mj-lt"/>
                <a:ea typeface="Calibri" charset="0"/>
                <a:cs typeface="Calibri" charset="0"/>
              </a:rPr>
              <a:t>email@senseaboutscience.org</a:t>
            </a:r>
            <a:endParaRPr lang="en-US" sz="1800" b="0" i="0" dirty="0">
              <a:solidFill>
                <a:schemeClr val="bg1"/>
              </a:solidFill>
              <a:latin typeface="+mj-lt"/>
              <a:ea typeface="Calibri" charset="0"/>
              <a:cs typeface="Calibri" charset="0"/>
            </a:endParaRPr>
          </a:p>
        </p:txBody>
      </p:sp>
      <p:pic>
        <p:nvPicPr>
          <p:cNvPr id="35" name="Picture 3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11665" y="4229624"/>
            <a:ext cx="338591" cy="320307"/>
          </a:xfrm>
          <a:prstGeom prst="rect">
            <a:avLst/>
          </a:prstGeom>
        </p:spPr>
      </p:pic>
    </p:spTree>
    <p:extLst>
      <p:ext uri="{BB962C8B-B14F-4D97-AF65-F5344CB8AC3E}">
        <p14:creationId xmlns:p14="http://schemas.microsoft.com/office/powerpoint/2010/main" val="3163217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aS Blank Slide [Whit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62577"/>
      </p:ext>
    </p:extLst>
  </p:cSld>
  <p:clrMapOvr>
    <a:masterClrMapping/>
  </p:clrMapOvr>
  <p:extLst>
    <p:ext uri="{DCECCB84-F9BA-43D5-87BE-67443E8EF086}">
      <p15:sldGuideLst xmlns:p15="http://schemas.microsoft.com/office/powerpoint/2012/main">
        <p15:guide id="1" orient="horz" pos="436">
          <p15:clr>
            <a:srgbClr val="FBAE40"/>
          </p15:clr>
        </p15:guide>
        <p15:guide id="2" pos="461">
          <p15:clr>
            <a:srgbClr val="FBAE40"/>
          </p15:clr>
        </p15:guide>
        <p15:guide id="3" pos="7219">
          <p15:clr>
            <a:srgbClr val="FBAE40"/>
          </p15:clr>
        </p15:guide>
        <p15:guide id="4" orient="horz" pos="386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FE 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53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Shape 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Shape 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 id="2147483664" r:id="rId14"/>
    <p:sldLayoutId id="2147483665" r:id="rId15"/>
    <p:sldLayoutId id="2147483686" r:id="rId16"/>
    <p:sldLayoutId id="214748368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50576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077564" y="2481945"/>
            <a:ext cx="4450736" cy="718456"/>
          </a:xfrm>
        </p:spPr>
        <p:txBody>
          <a:bodyPr/>
          <a:lstStyle/>
          <a:p>
            <a:pPr algn="ctr"/>
            <a:r>
              <a:rPr lang="en-US" dirty="0">
                <a:latin typeface="Bariol" panose="02000506040000020003" pitchFamily="50" charset="0"/>
              </a:rPr>
              <a:t>Public &amp; policy engagement for researchers</a:t>
            </a:r>
          </a:p>
        </p:txBody>
      </p:sp>
      <p:sp>
        <p:nvSpPr>
          <p:cNvPr id="3" name="Text Placeholder 2"/>
          <p:cNvSpPr>
            <a:spLocks noGrp="1"/>
          </p:cNvSpPr>
          <p:nvPr>
            <p:ph type="body" sz="quarter" idx="13"/>
          </p:nvPr>
        </p:nvSpPr>
        <p:spPr>
          <a:xfrm>
            <a:off x="5450365" y="3344091"/>
            <a:ext cx="5705134" cy="627017"/>
          </a:xfrm>
        </p:spPr>
        <p:txBody>
          <a:bodyPr/>
          <a:lstStyle/>
          <a:p>
            <a:pPr algn="ctr"/>
            <a:r>
              <a:rPr lang="en-US" sz="2800" dirty="0">
                <a:latin typeface="Roboto" panose="02000000000000000000" pitchFamily="2" charset="0"/>
                <a:ea typeface="Roboto" panose="02000000000000000000" pitchFamily="2" charset="0"/>
              </a:rPr>
              <a:t>Emily Jesper-Mir</a:t>
            </a:r>
          </a:p>
          <a:p>
            <a:pPr algn="ctr"/>
            <a:r>
              <a:rPr lang="en-US" sz="2800" dirty="0" err="1">
                <a:latin typeface="Roboto" panose="02000000000000000000" pitchFamily="2" charset="0"/>
                <a:ea typeface="Roboto" panose="02000000000000000000" pitchFamily="2" charset="0"/>
              </a:rPr>
              <a:t>Ilaina</a:t>
            </a:r>
            <a:r>
              <a:rPr lang="en-US" sz="2800" dirty="0">
                <a:latin typeface="Roboto" panose="02000000000000000000" pitchFamily="2" charset="0"/>
                <a:ea typeface="Roboto" panose="02000000000000000000" pitchFamily="2" charset="0"/>
              </a:rPr>
              <a:t> </a:t>
            </a:r>
            <a:r>
              <a:rPr lang="en-US" sz="2800" dirty="0" err="1">
                <a:latin typeface="Roboto" panose="02000000000000000000" pitchFamily="2" charset="0"/>
                <a:ea typeface="Roboto" panose="02000000000000000000" pitchFamily="2" charset="0"/>
              </a:rPr>
              <a:t>Khairulzaman</a:t>
            </a:r>
            <a:endParaRPr lang="en-US" sz="2800" dirty="0">
              <a:latin typeface="Roboto" panose="02000000000000000000" pitchFamily="2" charset="0"/>
              <a:ea typeface="Roboto" panose="02000000000000000000" pitchFamily="2" charset="0"/>
            </a:endParaRPr>
          </a:p>
          <a:p>
            <a:pPr algn="ctr"/>
            <a:endParaRPr lang="en-US" sz="2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2290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B2EFD6-D730-42FA-80F8-A08A021067FA}"/>
              </a:ext>
            </a:extLst>
          </p:cNvPr>
          <p:cNvSpPr/>
          <p:nvPr/>
        </p:nvSpPr>
        <p:spPr>
          <a:xfrm>
            <a:off x="393860" y="128802"/>
            <a:ext cx="9214618"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0000"/>
                </a:solidFill>
                <a:effectLst/>
                <a:uLnTx/>
                <a:uFillTx/>
                <a:latin typeface="Bariol" panose="02000506040000020003" pitchFamily="50" charset="0"/>
                <a:sym typeface="Arial"/>
              </a:rPr>
              <a:t>What is policy?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1" i="0" u="none" strike="noStrike" kern="0" cap="none" spc="0" normalizeH="0" baseline="0" noProof="0" dirty="0">
              <a:ln>
                <a:noFill/>
              </a:ln>
              <a:solidFill>
                <a:srgbClr val="000000"/>
              </a:solidFill>
              <a:effectLst/>
              <a:uLnTx/>
              <a:uFillTx/>
              <a:latin typeface="GT Walshei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sym typeface="Arial"/>
              </a:rPr>
              <a:t>A policy is ‘a plan, course of action, or set of regulations adopted by government, businesses, or other institutions designed to influence and determine decisions or procedures’ (UK Department for International Development, 2005).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600"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sym typeface="Arial"/>
              </a:rPr>
              <a:t>The European Commission, the European Parliament and the Council of the European Union are the three central legislative institutions of the European Union. </a:t>
            </a:r>
          </a:p>
        </p:txBody>
      </p:sp>
      <p:pic>
        <p:nvPicPr>
          <p:cNvPr id="3" name="Picture 2" descr="A close up of a logo&#10;&#10;Description automatically generated">
            <a:extLst>
              <a:ext uri="{FF2B5EF4-FFF2-40B4-BE49-F238E27FC236}">
                <a16:creationId xmlns:a16="http://schemas.microsoft.com/office/drawing/2014/main" id="{792E8009-B8DF-43A4-B639-5BC89820E908}"/>
              </a:ext>
            </a:extLst>
          </p:cNvPr>
          <p:cNvPicPr>
            <a:picLocks noChangeAspect="1"/>
          </p:cNvPicPr>
          <p:nvPr/>
        </p:nvPicPr>
        <p:blipFill>
          <a:blip r:embed="rId3"/>
          <a:stretch>
            <a:fillRect/>
          </a:stretch>
        </p:blipFill>
        <p:spPr>
          <a:xfrm>
            <a:off x="3071973" y="2533355"/>
            <a:ext cx="3965825" cy="4195843"/>
          </a:xfrm>
          <a:prstGeom prst="rect">
            <a:avLst/>
          </a:prstGeom>
        </p:spPr>
      </p:pic>
      <p:sp>
        <p:nvSpPr>
          <p:cNvPr id="4" name="TextBox 3">
            <a:extLst>
              <a:ext uri="{FF2B5EF4-FFF2-40B4-BE49-F238E27FC236}">
                <a16:creationId xmlns:a16="http://schemas.microsoft.com/office/drawing/2014/main" id="{7A45AE92-6FCB-4A6F-919A-CCE719FD32A5}"/>
              </a:ext>
            </a:extLst>
          </p:cNvPr>
          <p:cNvSpPr txBox="1"/>
          <p:nvPr/>
        </p:nvSpPr>
        <p:spPr>
          <a:xfrm>
            <a:off x="0" y="6517650"/>
            <a:ext cx="5420086" cy="307777"/>
          </a:xfrm>
          <a:prstGeom prst="rect">
            <a:avLst/>
          </a:prstGeom>
          <a:noFill/>
        </p:spPr>
        <p:txBody>
          <a:bodyPr wrap="square" rtlCol="0">
            <a:spAutoFit/>
          </a:bodyPr>
          <a:lstStyle/>
          <a:p>
            <a:r>
              <a:rPr lang="en-GB" dirty="0"/>
              <a:t>(University of Portsmouth, European Studies Hub, 2013)</a:t>
            </a:r>
          </a:p>
        </p:txBody>
      </p:sp>
    </p:spTree>
    <p:extLst>
      <p:ext uri="{BB962C8B-B14F-4D97-AF65-F5344CB8AC3E}">
        <p14:creationId xmlns:p14="http://schemas.microsoft.com/office/powerpoint/2010/main" val="182493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E6B57D-8E28-4A09-AD70-5CF12BDE1F61}"/>
              </a:ext>
            </a:extLst>
          </p:cNvPr>
          <p:cNvSpPr/>
          <p:nvPr/>
        </p:nvSpPr>
        <p:spPr>
          <a:xfrm>
            <a:off x="305598" y="247425"/>
            <a:ext cx="8484870" cy="584775"/>
          </a:xfrm>
          <a:prstGeom prst="rect">
            <a:avLst/>
          </a:prstGeom>
        </p:spPr>
        <p:txBody>
          <a:bodyPr wrap="square">
            <a:spAutoFit/>
          </a:bodyPr>
          <a:lstStyle/>
          <a:p>
            <a:r>
              <a:rPr lang="en-GB" sz="3200" b="1" dirty="0">
                <a:latin typeface="Bariol" panose="02000506040000020003" pitchFamily="50" charset="0"/>
              </a:rPr>
              <a:t>How does the policy making process work? </a:t>
            </a:r>
          </a:p>
        </p:txBody>
      </p:sp>
      <p:graphicFrame>
        <p:nvGraphicFramePr>
          <p:cNvPr id="3" name="Diagram 2">
            <a:extLst>
              <a:ext uri="{FF2B5EF4-FFF2-40B4-BE49-F238E27FC236}">
                <a16:creationId xmlns:a16="http://schemas.microsoft.com/office/drawing/2014/main" id="{1FDF9DE9-28C9-4180-A9D8-1F1CB9F56B6F}"/>
              </a:ext>
            </a:extLst>
          </p:cNvPr>
          <p:cNvGraphicFramePr/>
          <p:nvPr>
            <p:extLst>
              <p:ext uri="{D42A27DB-BD31-4B8C-83A1-F6EECF244321}">
                <p14:modId xmlns:p14="http://schemas.microsoft.com/office/powerpoint/2010/main" val="3871894297"/>
              </p:ext>
            </p:extLst>
          </p:nvPr>
        </p:nvGraphicFramePr>
        <p:xfrm>
          <a:off x="1287781" y="1067133"/>
          <a:ext cx="6994982" cy="5386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47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09E45E-A9A8-480F-A996-057C08C4BEBC}"/>
              </a:ext>
            </a:extLst>
          </p:cNvPr>
          <p:cNvSpPr/>
          <p:nvPr/>
        </p:nvSpPr>
        <p:spPr>
          <a:xfrm>
            <a:off x="418066" y="457200"/>
            <a:ext cx="10110234" cy="2308324"/>
          </a:xfrm>
          <a:prstGeom prst="rect">
            <a:avLst/>
          </a:prstGeom>
        </p:spPr>
        <p:txBody>
          <a:bodyPr wrap="square">
            <a:spAutoFit/>
          </a:bodyPr>
          <a:lstStyle/>
          <a:p>
            <a:r>
              <a:rPr lang="en-GB" sz="3600" b="1" dirty="0">
                <a:latin typeface="Bariol" panose="02000506040000020003" pitchFamily="50" charset="0"/>
                <a:ea typeface="Roboto" panose="02000000000000000000" pitchFamily="2" charset="0"/>
              </a:rPr>
              <a:t>Research and evidence in policy making: why should you get involved?</a:t>
            </a:r>
            <a:endParaRPr lang="en-GB" sz="1800" b="1" dirty="0">
              <a:latin typeface="Bariol" panose="02000506040000020003" pitchFamily="50" charset="0"/>
              <a:ea typeface="Roboto" panose="02000000000000000000" pitchFamily="2" charset="0"/>
            </a:endParaRPr>
          </a:p>
          <a:p>
            <a:endParaRPr lang="en-GB" sz="2400" b="1" dirty="0">
              <a:latin typeface="Bariol" panose="02000506040000020003" pitchFamily="50" charset="0"/>
            </a:endParaRPr>
          </a:p>
          <a:p>
            <a:endParaRPr lang="en-GB" sz="2400" b="1" dirty="0">
              <a:latin typeface="Bariol" panose="02000506040000020003" pitchFamily="50" charset="0"/>
            </a:endParaRPr>
          </a:p>
          <a:p>
            <a:endParaRPr lang="en-GB" sz="2400" b="1" dirty="0">
              <a:latin typeface="Bariol" panose="02000506040000020003" pitchFamily="50" charset="0"/>
            </a:endParaRPr>
          </a:p>
        </p:txBody>
      </p:sp>
      <p:graphicFrame>
        <p:nvGraphicFramePr>
          <p:cNvPr id="9" name="Diagram 8">
            <a:extLst>
              <a:ext uri="{FF2B5EF4-FFF2-40B4-BE49-F238E27FC236}">
                <a16:creationId xmlns:a16="http://schemas.microsoft.com/office/drawing/2014/main" id="{1358F6C3-87E3-48A3-8303-8FC5AE02322B}"/>
              </a:ext>
            </a:extLst>
          </p:cNvPr>
          <p:cNvGraphicFramePr/>
          <p:nvPr>
            <p:extLst>
              <p:ext uri="{D42A27DB-BD31-4B8C-83A1-F6EECF244321}">
                <p14:modId xmlns:p14="http://schemas.microsoft.com/office/powerpoint/2010/main" val="2071008077"/>
              </p:ext>
            </p:extLst>
          </p:nvPr>
        </p:nvGraphicFramePr>
        <p:xfrm>
          <a:off x="1736430" y="1871329"/>
          <a:ext cx="6929106" cy="4640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4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E4A7E9-49E2-473E-A564-D79A2264B495}"/>
              </a:ext>
            </a:extLst>
          </p:cNvPr>
          <p:cNvSpPr txBox="1"/>
          <p:nvPr/>
        </p:nvSpPr>
        <p:spPr>
          <a:xfrm>
            <a:off x="318051" y="335724"/>
            <a:ext cx="10707759" cy="625877"/>
          </a:xfrm>
          <a:prstGeom prst="rect">
            <a:avLst/>
          </a:prstGeom>
          <a:noFill/>
        </p:spPr>
        <p:txBody>
          <a:bodyPr wrap="square" rtlCol="0">
            <a:spAutoFit/>
          </a:bodyPr>
          <a:lstStyle/>
          <a:p>
            <a:r>
              <a:rPr lang="en-GB" sz="3467" dirty="0">
                <a:latin typeface="Roboto" panose="02000000000000000000" pitchFamily="2" charset="0"/>
                <a:ea typeface="Roboto" panose="02000000000000000000" pitchFamily="2" charset="0"/>
              </a:rPr>
              <a:t>The routes in – how policymakers get evidence</a:t>
            </a:r>
          </a:p>
        </p:txBody>
      </p:sp>
      <p:sp>
        <p:nvSpPr>
          <p:cNvPr id="9" name="TextBox 8">
            <a:extLst>
              <a:ext uri="{FF2B5EF4-FFF2-40B4-BE49-F238E27FC236}">
                <a16:creationId xmlns:a16="http://schemas.microsoft.com/office/drawing/2014/main" id="{9FE755C0-3147-4167-B6FF-F26275AD8E0E}"/>
              </a:ext>
            </a:extLst>
          </p:cNvPr>
          <p:cNvSpPr txBox="1"/>
          <p:nvPr/>
        </p:nvSpPr>
        <p:spPr>
          <a:xfrm>
            <a:off x="565426" y="1276986"/>
            <a:ext cx="9859617" cy="5590441"/>
          </a:xfrm>
          <a:prstGeom prst="rect">
            <a:avLst/>
          </a:prstGeom>
          <a:noFill/>
        </p:spPr>
        <p:txBody>
          <a:bodyPr wrap="square" rtlCol="0">
            <a:spAutoFit/>
          </a:bodyPr>
          <a:lstStyle/>
          <a:p>
            <a:r>
              <a:rPr lang="en-GB" sz="2133" dirty="0">
                <a:latin typeface="Roboto" panose="02000000000000000000" pitchFamily="2" charset="0"/>
                <a:ea typeface="Roboto" panose="02000000000000000000" pitchFamily="2" charset="0"/>
              </a:rPr>
              <a:t>Correspondence with individual MEPs</a:t>
            </a:r>
          </a:p>
          <a:p>
            <a:endParaRPr lang="en-GB" sz="2133" dirty="0">
              <a:latin typeface="Roboto" panose="02000000000000000000" pitchFamily="2" charset="0"/>
              <a:ea typeface="Roboto" panose="02000000000000000000" pitchFamily="2" charset="0"/>
            </a:endParaRPr>
          </a:p>
          <a:p>
            <a:r>
              <a:rPr lang="en-GB" sz="2133" dirty="0">
                <a:latin typeface="Roboto" panose="02000000000000000000" pitchFamily="2" charset="0"/>
                <a:ea typeface="Roboto" panose="02000000000000000000" pitchFamily="2" charset="0"/>
              </a:rPr>
              <a:t>Committee hearings</a:t>
            </a:r>
          </a:p>
          <a:p>
            <a:endParaRPr lang="en-GB" sz="2133" dirty="0">
              <a:latin typeface="Roboto" panose="02000000000000000000" pitchFamily="2" charset="0"/>
              <a:ea typeface="Roboto" panose="02000000000000000000" pitchFamily="2" charset="0"/>
            </a:endParaRPr>
          </a:p>
          <a:p>
            <a:r>
              <a:rPr lang="en-GB" sz="2133" dirty="0">
                <a:latin typeface="Roboto" panose="02000000000000000000" pitchFamily="2" charset="0"/>
                <a:ea typeface="Roboto" panose="02000000000000000000" pitchFamily="2" charset="0"/>
              </a:rPr>
              <a:t>MEP Initiatives</a:t>
            </a:r>
          </a:p>
          <a:p>
            <a:endParaRPr lang="en-GB" sz="2133" dirty="0">
              <a:latin typeface="Roboto" panose="02000000000000000000" pitchFamily="2" charset="0"/>
              <a:ea typeface="Roboto" panose="02000000000000000000" pitchFamily="2" charset="0"/>
            </a:endParaRPr>
          </a:p>
          <a:p>
            <a:r>
              <a:rPr lang="en-GB" sz="2133" dirty="0">
                <a:latin typeface="Roboto" panose="02000000000000000000" pitchFamily="2" charset="0"/>
                <a:ea typeface="Roboto" panose="02000000000000000000" pitchFamily="2" charset="0"/>
              </a:rPr>
              <a:t>European Commission proposals</a:t>
            </a:r>
          </a:p>
          <a:p>
            <a:endParaRPr lang="en-GB" sz="2133" dirty="0">
              <a:latin typeface="Roboto" panose="02000000000000000000" pitchFamily="2" charset="0"/>
              <a:ea typeface="Roboto" panose="02000000000000000000" pitchFamily="2" charset="0"/>
            </a:endParaRPr>
          </a:p>
          <a:p>
            <a:r>
              <a:rPr lang="en-GB" sz="2133" dirty="0">
                <a:latin typeface="Roboto" panose="02000000000000000000" pitchFamily="2" charset="0"/>
                <a:ea typeface="Roboto" panose="02000000000000000000" pitchFamily="2" charset="0"/>
              </a:rPr>
              <a:t>Public consultations</a:t>
            </a:r>
          </a:p>
          <a:p>
            <a:endParaRPr lang="en-GB" sz="2133" dirty="0">
              <a:latin typeface="Roboto" panose="02000000000000000000" pitchFamily="2" charset="0"/>
              <a:ea typeface="Roboto" panose="02000000000000000000" pitchFamily="2" charset="0"/>
            </a:endParaRPr>
          </a:p>
          <a:p>
            <a:r>
              <a:rPr lang="en-GB" sz="2133" dirty="0">
                <a:latin typeface="Roboto" panose="02000000000000000000" pitchFamily="2" charset="0"/>
                <a:ea typeface="Roboto" panose="02000000000000000000" pitchFamily="2" charset="0"/>
              </a:rPr>
              <a:t>Intergroups</a:t>
            </a:r>
          </a:p>
          <a:p>
            <a:endParaRPr lang="en-GB" sz="2133" dirty="0">
              <a:latin typeface="Roboto" panose="02000000000000000000" pitchFamily="2" charset="0"/>
              <a:ea typeface="Roboto" panose="02000000000000000000" pitchFamily="2" charset="0"/>
            </a:endParaRPr>
          </a:p>
          <a:p>
            <a:r>
              <a:rPr lang="en-GB" sz="2133" dirty="0">
                <a:latin typeface="Roboto" panose="02000000000000000000" pitchFamily="2" charset="0"/>
                <a:ea typeface="Roboto" panose="02000000000000000000" pitchFamily="2" charset="0"/>
              </a:rPr>
              <a:t>European Parliamentary Research Service </a:t>
            </a:r>
          </a:p>
          <a:p>
            <a:endParaRPr lang="en-GB" sz="2133" dirty="0">
              <a:latin typeface="Roboto" panose="02000000000000000000" pitchFamily="2" charset="0"/>
              <a:ea typeface="Roboto" panose="02000000000000000000" pitchFamily="2" charset="0"/>
            </a:endParaRPr>
          </a:p>
          <a:p>
            <a:r>
              <a:rPr lang="en-GB" sz="2133" dirty="0">
                <a:latin typeface="Roboto" panose="02000000000000000000" pitchFamily="2" charset="0"/>
                <a:ea typeface="Roboto" panose="02000000000000000000" pitchFamily="2" charset="0"/>
              </a:rPr>
              <a:t>Third party – charity, think tank, evidence broker</a:t>
            </a:r>
          </a:p>
          <a:p>
            <a:endParaRPr lang="en-GB" sz="1867" dirty="0">
              <a:latin typeface="Roboto" panose="02000000000000000000" pitchFamily="2" charset="0"/>
              <a:ea typeface="Roboto" panose="02000000000000000000" pitchFamily="2" charset="0"/>
            </a:endParaRPr>
          </a:p>
          <a:p>
            <a:endParaRPr lang="en-GB" sz="1867"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1711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p:cNvSpPr txBox="1">
            <a:spLocks/>
          </p:cNvSpPr>
          <p:nvPr/>
        </p:nvSpPr>
        <p:spPr>
          <a:xfrm>
            <a:off x="198438" y="453327"/>
            <a:ext cx="9682162" cy="646331"/>
          </a:xfrm>
          <a:prstGeom prst="rect">
            <a:avLst/>
          </a:prstGeom>
        </p:spPr>
        <p:txBody>
          <a:bodyPr wrap="square" anchor="t" anchorCtr="0">
            <a:spAutoFit/>
          </a:bodyPr>
          <a:lstStyle>
            <a:lvl1pPr marL="0" indent="0" algn="l" defTabSz="914400" rtl="0" eaLnBrk="1" latinLnBrk="0" hangingPunct="1">
              <a:lnSpc>
                <a:spcPct val="90000"/>
              </a:lnSpc>
              <a:spcBef>
                <a:spcPts val="1000"/>
              </a:spcBef>
              <a:buFontTx/>
              <a:buNone/>
              <a:defRPr sz="3000" kern="1200" baseline="0">
                <a:solidFill>
                  <a:srgbClr val="706F6F"/>
                </a:solidFill>
                <a:latin typeface="+mj-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1" dirty="0">
                <a:latin typeface="Bariol" panose="02000506040000020003" pitchFamily="50" charset="0"/>
              </a:rPr>
              <a:t>To sum it up in a graphic…</a:t>
            </a:r>
          </a:p>
        </p:txBody>
      </p:sp>
      <p:sp>
        <p:nvSpPr>
          <p:cNvPr id="6" name="Rectangle 5">
            <a:extLst>
              <a:ext uri="{FF2B5EF4-FFF2-40B4-BE49-F238E27FC236}">
                <a16:creationId xmlns:a16="http://schemas.microsoft.com/office/drawing/2014/main" id="{0622791C-3BAB-4EDA-979C-8AD12B6FEFE5}"/>
              </a:ext>
            </a:extLst>
          </p:cNvPr>
          <p:cNvSpPr/>
          <p:nvPr/>
        </p:nvSpPr>
        <p:spPr>
          <a:xfrm>
            <a:off x="266832" y="2258011"/>
            <a:ext cx="5848793" cy="1015663"/>
          </a:xfrm>
          <a:prstGeom prst="rect">
            <a:avLst/>
          </a:prstGeom>
        </p:spPr>
        <p:txBody>
          <a:bodyPr wrap="square">
            <a:spAutoFit/>
          </a:bodyPr>
          <a:lstStyle/>
          <a:p>
            <a:pPr marL="914400" lvl="1" indent="-457200">
              <a:buFont typeface="Arial" panose="020B0604020202020204" pitchFamily="34" charset="0"/>
              <a:buChar char="•"/>
              <a:defRPr/>
            </a:pPr>
            <a:r>
              <a:rPr lang="en-GB" sz="2000" dirty="0">
                <a:latin typeface="Roboto" panose="02000000000000000000" pitchFamily="2" charset="0"/>
                <a:ea typeface="Roboto" panose="02000000000000000000" pitchFamily="2" charset="0"/>
                <a:cs typeface="Times New Roman" pitchFamily="18" charset="0"/>
              </a:rPr>
              <a:t>Collaboration with Taylor &amp; Francis to create a guide for researchers to engage with EU policymaking. </a:t>
            </a:r>
            <a:endParaRPr lang="en-GB" sz="1100" b="1" dirty="0">
              <a:latin typeface="Roboto" panose="02000000000000000000" pitchFamily="2" charset="0"/>
              <a:ea typeface="Roboto" panose="02000000000000000000" pitchFamily="2" charset="0"/>
            </a:endParaRPr>
          </a:p>
        </p:txBody>
      </p:sp>
      <p:pic>
        <p:nvPicPr>
          <p:cNvPr id="4" name="Picture 3" descr="A screenshot of a cell phone&#10;&#10;Description automatically generated">
            <a:extLst>
              <a:ext uri="{FF2B5EF4-FFF2-40B4-BE49-F238E27FC236}">
                <a16:creationId xmlns:a16="http://schemas.microsoft.com/office/drawing/2014/main" id="{48129112-EDA9-4818-BE49-D5F0CBC02E2F}"/>
              </a:ext>
            </a:extLst>
          </p:cNvPr>
          <p:cNvPicPr>
            <a:picLocks noChangeAspect="1"/>
          </p:cNvPicPr>
          <p:nvPr/>
        </p:nvPicPr>
        <p:blipFill>
          <a:blip r:embed="rId3"/>
          <a:stretch>
            <a:fillRect/>
          </a:stretch>
        </p:blipFill>
        <p:spPr>
          <a:xfrm>
            <a:off x="7354675" y="1099658"/>
            <a:ext cx="3651438" cy="5188217"/>
          </a:xfrm>
          <a:prstGeom prst="rect">
            <a:avLst/>
          </a:prstGeom>
        </p:spPr>
      </p:pic>
      <p:sp>
        <p:nvSpPr>
          <p:cNvPr id="2" name="TextBox 1">
            <a:extLst>
              <a:ext uri="{FF2B5EF4-FFF2-40B4-BE49-F238E27FC236}">
                <a16:creationId xmlns:a16="http://schemas.microsoft.com/office/drawing/2014/main" id="{5341A4DF-2D01-4F59-80B4-6C5B6C008B91}"/>
              </a:ext>
            </a:extLst>
          </p:cNvPr>
          <p:cNvSpPr txBox="1"/>
          <p:nvPr/>
        </p:nvSpPr>
        <p:spPr>
          <a:xfrm>
            <a:off x="996286" y="4148919"/>
            <a:ext cx="5622877" cy="646331"/>
          </a:xfrm>
          <a:prstGeom prst="rect">
            <a:avLst/>
          </a:prstGeom>
          <a:noFill/>
        </p:spPr>
        <p:txBody>
          <a:bodyPr wrap="square" rtlCol="0">
            <a:spAutoFit/>
          </a:bodyPr>
          <a:lstStyle/>
          <a:p>
            <a:r>
              <a:rPr lang="en-GB" sz="1800" dirty="0"/>
              <a:t>https://authorservices.taylorandfrancis.com/getting-your-research-into-european-parliament/</a:t>
            </a:r>
          </a:p>
        </p:txBody>
      </p:sp>
    </p:spTree>
    <p:extLst>
      <p:ext uri="{BB962C8B-B14F-4D97-AF65-F5344CB8AC3E}">
        <p14:creationId xmlns:p14="http://schemas.microsoft.com/office/powerpoint/2010/main" val="271095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086"/>
          <a:stretch/>
        </p:blipFill>
        <p:spPr>
          <a:xfrm>
            <a:off x="0" y="0"/>
            <a:ext cx="12209747" cy="6841671"/>
          </a:xfrm>
          <a:prstGeom prst="rect">
            <a:avLst/>
          </a:prstGeom>
        </p:spPr>
      </p:pic>
      <p:sp>
        <p:nvSpPr>
          <p:cNvPr id="3" name="Rectangle 2">
            <a:extLst>
              <a:ext uri="{FF2B5EF4-FFF2-40B4-BE49-F238E27FC236}">
                <a16:creationId xmlns:a16="http://schemas.microsoft.com/office/drawing/2014/main" id="{47A55A05-0833-4876-80DA-283D5784F95E}"/>
              </a:ext>
            </a:extLst>
          </p:cNvPr>
          <p:cNvSpPr/>
          <p:nvPr/>
        </p:nvSpPr>
        <p:spPr>
          <a:xfrm>
            <a:off x="5551427" y="2174951"/>
            <a:ext cx="681621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C4C4C"/>
                </a:solidFill>
                <a:effectLst/>
                <a:uLnTx/>
                <a:uFillTx/>
                <a:latin typeface="Calibri"/>
                <a:ea typeface="+mn-ea"/>
                <a:cs typeface="+mn-cs"/>
              </a:rPr>
              <a:t>https://childrensheartsurgery.info/data/animation</a:t>
            </a:r>
          </a:p>
        </p:txBody>
      </p:sp>
    </p:spTree>
    <p:extLst>
      <p:ext uri="{BB962C8B-B14F-4D97-AF65-F5344CB8AC3E}">
        <p14:creationId xmlns:p14="http://schemas.microsoft.com/office/powerpoint/2010/main" val="29472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6C4261-881A-4AE1-AA91-F96C6B920625}"/>
              </a:ext>
            </a:extLst>
          </p:cNvPr>
          <p:cNvGrpSpPr/>
          <p:nvPr/>
        </p:nvGrpSpPr>
        <p:grpSpPr>
          <a:xfrm>
            <a:off x="1327864" y="161583"/>
            <a:ext cx="9470003" cy="6636781"/>
            <a:chOff x="556089" y="90022"/>
            <a:chExt cx="6344535" cy="4794823"/>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8963"/>
            <a:stretch/>
          </p:blipFill>
          <p:spPr>
            <a:xfrm>
              <a:off x="556089" y="90022"/>
              <a:ext cx="6344535" cy="1404824"/>
            </a:xfrm>
            <a:prstGeom prst="rect">
              <a:avLst/>
            </a:prstGeom>
          </p:spPr>
        </p:pic>
        <p:pic>
          <p:nvPicPr>
            <p:cNvPr id="4" name="Picture 3">
              <a:extLst>
                <a:ext uri="{FF2B5EF4-FFF2-40B4-BE49-F238E27FC236}">
                  <a16:creationId xmlns:a16="http://schemas.microsoft.com/office/drawing/2014/main" id="{8348AE5C-2FCF-41E0-A2DA-49F51D6F1801}"/>
                </a:ext>
              </a:extLst>
            </p:cNvPr>
            <p:cNvPicPr>
              <a:picLocks noChangeAspect="1"/>
            </p:cNvPicPr>
            <p:nvPr/>
          </p:nvPicPr>
          <p:blipFill rotWithShape="1">
            <a:blip r:embed="rId3">
              <a:extLst>
                <a:ext uri="{28A0092B-C50C-407E-A947-70E740481C1C}">
                  <a14:useLocalDpi xmlns:a14="http://schemas.microsoft.com/office/drawing/2010/main" val="0"/>
                </a:ext>
              </a:extLst>
            </a:blip>
            <a:srcRect t="49236"/>
            <a:stretch/>
          </p:blipFill>
          <p:spPr>
            <a:xfrm>
              <a:off x="556089" y="1494846"/>
              <a:ext cx="6344535" cy="3389999"/>
            </a:xfrm>
            <a:prstGeom prst="rect">
              <a:avLst/>
            </a:prstGeom>
          </p:spPr>
        </p:pic>
      </p:grpSp>
    </p:spTree>
    <p:extLst>
      <p:ext uri="{BB962C8B-B14F-4D97-AF65-F5344CB8AC3E}">
        <p14:creationId xmlns:p14="http://schemas.microsoft.com/office/powerpoint/2010/main" val="85572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1"/>
          <p:cNvSpPr txBox="1"/>
          <p:nvPr/>
        </p:nvSpPr>
        <p:spPr>
          <a:xfrm>
            <a:off x="743699" y="0"/>
            <a:ext cx="9416300" cy="5962400"/>
          </a:xfrm>
          <a:prstGeom prst="rect">
            <a:avLst/>
          </a:prstGeom>
          <a:noFill/>
          <a:ln>
            <a:noFill/>
          </a:ln>
        </p:spPr>
        <p:txBody>
          <a:bodyPr spcFirstLastPara="1" wrap="square" lIns="91433" tIns="45700" rIns="91433" bIns="45700" anchor="ctr" anchorCtr="0">
            <a:noAutofit/>
          </a:bodyPr>
          <a:lstStyle/>
          <a:p>
            <a:pPr>
              <a:buSzPts val="4800"/>
            </a:pPr>
            <a:endParaRPr sz="6400" dirty="0"/>
          </a:p>
          <a:p>
            <a:pPr>
              <a:buSzPts val="2400"/>
            </a:pPr>
            <a:endParaRPr sz="3200" dirty="0">
              <a:solidFill>
                <a:schemeClr val="lt1"/>
              </a:solidFill>
              <a:latin typeface="Calibri"/>
              <a:ea typeface="Calibri"/>
              <a:cs typeface="Calibri"/>
              <a:sym typeface="Calibri"/>
            </a:endParaRPr>
          </a:p>
          <a:p>
            <a:pPr marL="609585" indent="-304794">
              <a:lnSpc>
                <a:spcPct val="115000"/>
              </a:lnSpc>
              <a:buClr>
                <a:schemeClr val="lt1"/>
              </a:buClr>
              <a:buSzPts val="2400"/>
            </a:pPr>
            <a:endParaRPr sz="3467" dirty="0">
              <a:solidFill>
                <a:schemeClr val="lt1"/>
              </a:solidFill>
              <a:latin typeface="Calibri"/>
              <a:ea typeface="Calibri"/>
              <a:cs typeface="Calibri"/>
              <a:sym typeface="Calibri"/>
            </a:endParaRPr>
          </a:p>
          <a:p>
            <a:pPr>
              <a:buClr>
                <a:schemeClr val="lt1"/>
              </a:buClr>
              <a:buSzPts val="4000"/>
            </a:pPr>
            <a:r>
              <a:rPr lang="nl" sz="5333" dirty="0">
                <a:solidFill>
                  <a:schemeClr val="lt1"/>
                </a:solidFill>
                <a:latin typeface="Roboto" panose="02000000000000000000" pitchFamily="2" charset="0"/>
                <a:ea typeface="Roboto" panose="02000000000000000000" pitchFamily="2" charset="0"/>
                <a:cs typeface="Calibri"/>
                <a:sym typeface="Calibri"/>
              </a:rPr>
              <a:t>Effective public engagement</a:t>
            </a:r>
            <a:endParaRPr sz="5333" dirty="0">
              <a:solidFill>
                <a:schemeClr val="lt1"/>
              </a:solidFill>
              <a:latin typeface="Roboto" panose="02000000000000000000" pitchFamily="2" charset="0"/>
              <a:ea typeface="Roboto" panose="02000000000000000000" pitchFamily="2" charset="0"/>
              <a:cs typeface="Calibri"/>
              <a:sym typeface="Calibri"/>
            </a:endParaRPr>
          </a:p>
          <a:p>
            <a:pPr marL="609585" indent="-304794">
              <a:lnSpc>
                <a:spcPct val="115000"/>
              </a:lnSpc>
              <a:buClr>
                <a:schemeClr val="lt1"/>
              </a:buClr>
              <a:buSzPts val="2400"/>
            </a:pPr>
            <a:endParaRPr sz="3467" dirty="0">
              <a:solidFill>
                <a:schemeClr val="lt1"/>
              </a:solidFill>
              <a:latin typeface="Calibri"/>
              <a:ea typeface="Calibri"/>
              <a:cs typeface="Calibri"/>
              <a:sym typeface="Calibri"/>
            </a:endParaRPr>
          </a:p>
          <a:p>
            <a:pPr marL="101597">
              <a:lnSpc>
                <a:spcPct val="115000"/>
              </a:lnSpc>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buSzPts val="2400"/>
            </a:pPr>
            <a:endParaRPr sz="3200" dirty="0">
              <a:solidFill>
                <a:schemeClr val="lt1"/>
              </a:solidFill>
              <a:latin typeface="Calibri"/>
              <a:ea typeface="Calibri"/>
              <a:cs typeface="Calibri"/>
              <a:sym typeface="Calibri"/>
            </a:endParaRPr>
          </a:p>
          <a:p>
            <a:pPr>
              <a:buSzPts val="2400"/>
            </a:pPr>
            <a:endParaRPr sz="3200" dirty="0">
              <a:solidFill>
                <a:schemeClr val="lt1"/>
              </a:solidFill>
              <a:latin typeface="Calibri"/>
              <a:ea typeface="Calibri"/>
              <a:cs typeface="Calibri"/>
              <a:sym typeface="Calibri"/>
            </a:endParaRPr>
          </a:p>
        </p:txBody>
      </p:sp>
      <p:pic>
        <p:nvPicPr>
          <p:cNvPr id="365" name="Google Shape;365;p51"/>
          <p:cNvPicPr preferRelativeResize="0"/>
          <p:nvPr/>
        </p:nvPicPr>
        <p:blipFill rotWithShape="1">
          <a:blip r:embed="rId3">
            <a:alphaModFix/>
          </a:blip>
          <a:srcRect l="35349" t="16107" r="35581" b="15848"/>
          <a:stretch/>
        </p:blipFill>
        <p:spPr>
          <a:xfrm>
            <a:off x="850604" y="1587795"/>
            <a:ext cx="3544187" cy="4664151"/>
          </a:xfrm>
          <a:prstGeom prst="rect">
            <a:avLst/>
          </a:prstGeom>
          <a:noFill/>
          <a:ln>
            <a:noFill/>
          </a:ln>
        </p:spPr>
      </p:pic>
      <p:sp>
        <p:nvSpPr>
          <p:cNvPr id="366" name="Google Shape;366;p51"/>
          <p:cNvSpPr txBox="1"/>
          <p:nvPr/>
        </p:nvSpPr>
        <p:spPr>
          <a:xfrm>
            <a:off x="5174877" y="2069804"/>
            <a:ext cx="6110540" cy="943848"/>
          </a:xfrm>
          <a:prstGeom prst="rect">
            <a:avLst/>
          </a:prstGeom>
          <a:noFill/>
          <a:ln>
            <a:noFill/>
          </a:ln>
        </p:spPr>
        <p:txBody>
          <a:bodyPr spcFirstLastPara="1" wrap="square" lIns="121900" tIns="60933" rIns="121900" bIns="60933" anchor="t" anchorCtr="0">
            <a:noAutofit/>
          </a:bodyPr>
          <a:lstStyle/>
          <a:p>
            <a:r>
              <a:rPr lang="nl" sz="2667">
                <a:solidFill>
                  <a:schemeClr val="lt1"/>
                </a:solidFill>
              </a:rPr>
              <a:t>http://senseaboutscience.org/activities/public-engagement-guide/</a:t>
            </a:r>
            <a:endParaRPr sz="26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2"/>
          <p:cNvSpPr txBox="1"/>
          <p:nvPr/>
        </p:nvSpPr>
        <p:spPr>
          <a:xfrm>
            <a:off x="587587" y="282912"/>
            <a:ext cx="10101509" cy="5962400"/>
          </a:xfrm>
          <a:prstGeom prst="rect">
            <a:avLst/>
          </a:prstGeom>
          <a:noFill/>
          <a:ln>
            <a:noFill/>
          </a:ln>
        </p:spPr>
        <p:txBody>
          <a:bodyPr spcFirstLastPara="1" wrap="square" lIns="91433" tIns="45700" rIns="91433" bIns="45700" anchor="ctr" anchorCtr="0">
            <a:noAutofit/>
          </a:bodyPr>
          <a:lstStyle/>
          <a:p>
            <a:pPr>
              <a:buSzPts val="4800"/>
            </a:pPr>
            <a:endParaRPr sz="6400" dirty="0"/>
          </a:p>
          <a:p>
            <a:pPr>
              <a:buSzPts val="2400"/>
            </a:pPr>
            <a:endParaRPr sz="3200" dirty="0">
              <a:solidFill>
                <a:schemeClr val="lt1"/>
              </a:solidFill>
              <a:latin typeface="Calibri"/>
              <a:ea typeface="Calibri"/>
              <a:cs typeface="Calibri"/>
              <a:sym typeface="Calibri"/>
            </a:endParaRPr>
          </a:p>
          <a:p>
            <a:pPr marL="609585" indent="-304794">
              <a:lnSpc>
                <a:spcPct val="115000"/>
              </a:lnSpc>
              <a:buClr>
                <a:schemeClr val="lt1"/>
              </a:buClr>
              <a:buSzPts val="2400"/>
            </a:pPr>
            <a:endParaRPr sz="3467" dirty="0">
              <a:solidFill>
                <a:schemeClr val="lt1"/>
              </a:solidFill>
              <a:latin typeface="Calibri"/>
              <a:ea typeface="Calibri"/>
              <a:cs typeface="Calibri"/>
              <a:sym typeface="Calibri"/>
            </a:endParaRPr>
          </a:p>
          <a:p>
            <a:pPr>
              <a:buClr>
                <a:schemeClr val="lt1"/>
              </a:buClr>
              <a:buSzPts val="3200"/>
            </a:pPr>
            <a:r>
              <a:rPr lang="nl" sz="4267" dirty="0">
                <a:solidFill>
                  <a:schemeClr val="lt1"/>
                </a:solidFill>
                <a:latin typeface="Roboto" panose="02000000000000000000" pitchFamily="2" charset="0"/>
                <a:ea typeface="Roboto" panose="02000000000000000000" pitchFamily="2" charset="0"/>
                <a:cs typeface="Calibri"/>
                <a:sym typeface="Calibri"/>
              </a:rPr>
              <a:t>Effective public engagement in 5 steps</a:t>
            </a:r>
            <a:endParaRPr sz="4267" dirty="0">
              <a:solidFill>
                <a:schemeClr val="lt1"/>
              </a:solidFill>
              <a:latin typeface="Roboto" panose="02000000000000000000" pitchFamily="2" charset="0"/>
              <a:ea typeface="Roboto" panose="02000000000000000000" pitchFamily="2" charset="0"/>
              <a:cs typeface="Calibri"/>
              <a:sym typeface="Calibri"/>
            </a:endParaRPr>
          </a:p>
          <a:p>
            <a:pPr marL="609585" indent="-304794">
              <a:lnSpc>
                <a:spcPct val="115000"/>
              </a:lnSpc>
              <a:buClr>
                <a:schemeClr val="lt1"/>
              </a:buClr>
              <a:buSzPts val="2400"/>
            </a:pPr>
            <a:endParaRPr sz="3467" dirty="0">
              <a:solidFill>
                <a:schemeClr val="lt1"/>
              </a:solidFill>
              <a:latin typeface="Calibri"/>
              <a:ea typeface="Calibri"/>
              <a:cs typeface="Calibri"/>
              <a:sym typeface="Calibri"/>
            </a:endParaRPr>
          </a:p>
          <a:p>
            <a:pPr marL="101597">
              <a:lnSpc>
                <a:spcPct val="115000"/>
              </a:lnSpc>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lnSpc>
                <a:spcPct val="115000"/>
              </a:lnSpc>
              <a:buSzPts val="2400"/>
            </a:pPr>
            <a:endParaRPr sz="3200" dirty="0">
              <a:solidFill>
                <a:schemeClr val="lt1"/>
              </a:solidFill>
              <a:latin typeface="Calibri"/>
              <a:ea typeface="Calibri"/>
              <a:cs typeface="Calibri"/>
              <a:sym typeface="Calibri"/>
            </a:endParaRPr>
          </a:p>
          <a:p>
            <a:pPr>
              <a:buSzPts val="2400"/>
            </a:pPr>
            <a:endParaRPr sz="3200" dirty="0">
              <a:solidFill>
                <a:schemeClr val="lt1"/>
              </a:solidFill>
              <a:latin typeface="Calibri"/>
              <a:ea typeface="Calibri"/>
              <a:cs typeface="Calibri"/>
              <a:sym typeface="Calibri"/>
            </a:endParaRPr>
          </a:p>
          <a:p>
            <a:pPr>
              <a:buSzPts val="2400"/>
            </a:pPr>
            <a:endParaRPr sz="3200"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0D11F202-3E37-4D48-A81F-D0D57E1E2532}"/>
              </a:ext>
            </a:extLst>
          </p:cNvPr>
          <p:cNvPicPr>
            <a:picLocks noChangeAspect="1"/>
          </p:cNvPicPr>
          <p:nvPr/>
        </p:nvPicPr>
        <p:blipFill>
          <a:blip r:embed="rId3"/>
          <a:stretch>
            <a:fillRect/>
          </a:stretch>
        </p:blipFill>
        <p:spPr>
          <a:xfrm>
            <a:off x="2594791" y="2114375"/>
            <a:ext cx="6399328" cy="35853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p:cNvSpPr txBox="1">
            <a:spLocks/>
          </p:cNvSpPr>
          <p:nvPr/>
        </p:nvSpPr>
        <p:spPr>
          <a:xfrm>
            <a:off x="198438" y="453327"/>
            <a:ext cx="9265602" cy="646331"/>
          </a:xfrm>
          <a:prstGeom prst="rect">
            <a:avLst/>
          </a:prstGeom>
        </p:spPr>
        <p:txBody>
          <a:bodyPr wrap="square" anchor="t" anchorCtr="0">
            <a:spAutoFit/>
          </a:bodyPr>
          <a:lstStyle>
            <a:lvl1pPr marL="0" indent="0" algn="l" defTabSz="914400" rtl="0" eaLnBrk="1" latinLnBrk="0" hangingPunct="1">
              <a:lnSpc>
                <a:spcPct val="90000"/>
              </a:lnSpc>
              <a:spcBef>
                <a:spcPts val="1000"/>
              </a:spcBef>
              <a:buFontTx/>
              <a:buNone/>
              <a:defRPr sz="3000" kern="1200" baseline="0">
                <a:solidFill>
                  <a:srgbClr val="706F6F"/>
                </a:solidFill>
                <a:latin typeface="+mj-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1" dirty="0">
                <a:latin typeface="Bariol" panose="02000506040000020003" pitchFamily="50" charset="0"/>
              </a:rPr>
              <a:t>Activity: Mapping </a:t>
            </a:r>
          </a:p>
        </p:txBody>
      </p:sp>
      <p:sp>
        <p:nvSpPr>
          <p:cNvPr id="3" name="Rectangle 2"/>
          <p:cNvSpPr/>
          <p:nvPr/>
        </p:nvSpPr>
        <p:spPr>
          <a:xfrm>
            <a:off x="0" y="2111068"/>
            <a:ext cx="10896600" cy="523220"/>
          </a:xfrm>
          <a:prstGeom prst="rect">
            <a:avLst/>
          </a:prstGeom>
        </p:spPr>
        <p:txBody>
          <a:bodyPr wrap="square">
            <a:spAutoFit/>
          </a:bodyPr>
          <a:lstStyle/>
          <a:p>
            <a:pPr lvl="1">
              <a:defRPr/>
            </a:pPr>
            <a:endParaRPr lang="en-GB" sz="2800" dirty="0">
              <a:ea typeface="Calibri" pitchFamily="34" charset="0"/>
              <a:cs typeface="Times New Roman" pitchFamily="18" charset="0"/>
            </a:endParaRPr>
          </a:p>
        </p:txBody>
      </p:sp>
      <p:sp>
        <p:nvSpPr>
          <p:cNvPr id="7" name="Rectangle 6">
            <a:extLst>
              <a:ext uri="{FF2B5EF4-FFF2-40B4-BE49-F238E27FC236}">
                <a16:creationId xmlns:a16="http://schemas.microsoft.com/office/drawing/2014/main" id="{BAA027EF-C078-4628-8C24-38FB6ABAFAEE}"/>
              </a:ext>
            </a:extLst>
          </p:cNvPr>
          <p:cNvSpPr/>
          <p:nvPr/>
        </p:nvSpPr>
        <p:spPr>
          <a:xfrm>
            <a:off x="647700" y="1688808"/>
            <a:ext cx="9728200" cy="3970318"/>
          </a:xfrm>
          <a:prstGeom prst="rect">
            <a:avLst/>
          </a:prstGeom>
        </p:spPr>
        <p:txBody>
          <a:bodyPr wrap="square">
            <a:spAutoFit/>
          </a:bodyPr>
          <a:lstStyle/>
          <a:p>
            <a:pPr marL="914400" lvl="1" indent="-457200">
              <a:buFont typeface="Arial" panose="020B0604020202020204" pitchFamily="34" charset="0"/>
              <a:buChar char="•"/>
              <a:defRPr/>
            </a:pPr>
            <a:r>
              <a:rPr lang="en-GB" sz="2800" dirty="0">
                <a:latin typeface="Roboto" panose="02000000000000000000" pitchFamily="2" charset="0"/>
                <a:ea typeface="Roboto" panose="02000000000000000000" pitchFamily="2" charset="0"/>
                <a:cs typeface="Times New Roman" pitchFamily="18" charset="0"/>
              </a:rPr>
              <a:t>Define your audience</a:t>
            </a:r>
          </a:p>
          <a:p>
            <a:pPr marL="914400" lvl="1" indent="-457200">
              <a:buFont typeface="Arial" panose="020B0604020202020204" pitchFamily="34" charset="0"/>
              <a:buChar char="•"/>
              <a:defRPr/>
            </a:pPr>
            <a:endParaRPr lang="en-GB" sz="2800" dirty="0">
              <a:latin typeface="Roboto" panose="02000000000000000000" pitchFamily="2" charset="0"/>
              <a:ea typeface="Roboto" panose="02000000000000000000" pitchFamily="2" charset="0"/>
              <a:cs typeface="Times New Roman" pitchFamily="18" charset="0"/>
            </a:endParaRPr>
          </a:p>
          <a:p>
            <a:pPr marL="914400" lvl="1" indent="-457200">
              <a:buFont typeface="Arial" panose="020B0604020202020204" pitchFamily="34" charset="0"/>
              <a:buChar char="•"/>
              <a:defRPr/>
            </a:pPr>
            <a:r>
              <a:rPr lang="en-GB" sz="2800" dirty="0">
                <a:latin typeface="Roboto" panose="02000000000000000000" pitchFamily="2" charset="0"/>
                <a:ea typeface="Roboto" panose="02000000000000000000" pitchFamily="2" charset="0"/>
                <a:cs typeface="Times New Roman" pitchFamily="18" charset="0"/>
              </a:rPr>
              <a:t>Knowing the right people to involve means you will create a project/resource/policy that is impactful and speaks to people’s needs</a:t>
            </a:r>
          </a:p>
          <a:p>
            <a:pPr marL="457200" lvl="1">
              <a:defRPr/>
            </a:pPr>
            <a:endParaRPr lang="en-GB" sz="2800" dirty="0">
              <a:latin typeface="Roboto" panose="02000000000000000000" pitchFamily="2" charset="0"/>
              <a:ea typeface="Roboto" panose="02000000000000000000" pitchFamily="2" charset="0"/>
              <a:cs typeface="Times New Roman" pitchFamily="18" charset="0"/>
            </a:endParaRPr>
          </a:p>
          <a:p>
            <a:pPr marL="457200" lvl="1">
              <a:defRPr/>
            </a:pPr>
            <a:endParaRPr lang="en-GB" sz="2800" dirty="0">
              <a:ea typeface="Calibri" pitchFamily="34" charset="0"/>
              <a:cs typeface="Times New Roman" pitchFamily="18" charset="0"/>
            </a:endParaRPr>
          </a:p>
          <a:p>
            <a:pPr marL="914400" lvl="1" indent="-457200">
              <a:buFont typeface="Arial" panose="020B0604020202020204" pitchFamily="34" charset="0"/>
              <a:buChar char="•"/>
              <a:defRPr/>
            </a:pPr>
            <a:endParaRPr lang="en-GB" sz="2800" i="1" dirty="0">
              <a:ea typeface="Calibri" pitchFamily="34" charset="0"/>
              <a:cs typeface="Times New Roman" pitchFamily="18" charset="0"/>
            </a:endParaRPr>
          </a:p>
          <a:p>
            <a:pPr marL="914400" lvl="1" indent="-457200">
              <a:buFont typeface="Arial" panose="020B0604020202020204" pitchFamily="34" charset="0"/>
              <a:buChar char="•"/>
              <a:defRPr/>
            </a:pPr>
            <a:endParaRPr lang="en-GB" sz="2800" dirty="0">
              <a:ea typeface="Calibri" pitchFamily="34" charset="0"/>
              <a:cs typeface="Times New Roman" pitchFamily="18" charset="0"/>
            </a:endParaRPr>
          </a:p>
        </p:txBody>
      </p:sp>
    </p:spTree>
    <p:extLst>
      <p:ext uri="{BB962C8B-B14F-4D97-AF65-F5344CB8AC3E}">
        <p14:creationId xmlns:p14="http://schemas.microsoft.com/office/powerpoint/2010/main" val="27156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025" t="4974" r="11010" b="24197"/>
          <a:stretch/>
        </p:blipFill>
        <p:spPr>
          <a:xfrm>
            <a:off x="-61416" y="-122830"/>
            <a:ext cx="12253415" cy="698083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8397" y="295847"/>
            <a:ext cx="1859280" cy="74371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9989" y="290615"/>
            <a:ext cx="1859280" cy="743712"/>
          </a:xfrm>
          <a:prstGeom prst="rect">
            <a:avLst/>
          </a:prstGeom>
        </p:spPr>
      </p:pic>
      <p:sp>
        <p:nvSpPr>
          <p:cNvPr id="9" name="Text Box 26"/>
          <p:cNvSpPr txBox="1">
            <a:spLocks noChangeArrowheads="1"/>
          </p:cNvSpPr>
          <p:nvPr/>
        </p:nvSpPr>
        <p:spPr bwMode="auto">
          <a:xfrm rot="21595083">
            <a:off x="1047682" y="2963843"/>
            <a:ext cx="7087789" cy="1464231"/>
          </a:xfrm>
          <a:prstGeom prst="roundRect">
            <a:avLst/>
          </a:prstGeom>
          <a:solidFill>
            <a:srgbClr val="FFFFFF">
              <a:shade val="85000"/>
            </a:srgb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b="1" dirty="0">
                <a:solidFill>
                  <a:srgbClr val="706F6F"/>
                </a:solidFill>
                <a:latin typeface="+mj-lt"/>
              </a:rPr>
              <a:t>New evidence ‘shows MMR link to autism’</a:t>
            </a:r>
          </a:p>
          <a:p>
            <a:pPr eaLnBrk="1" hangingPunct="1">
              <a:spcBef>
                <a:spcPct val="0"/>
              </a:spcBef>
              <a:buFontTx/>
              <a:buNone/>
            </a:pPr>
            <a:r>
              <a:rPr lang="en-GB" altLang="en-US" sz="1600" b="1" dirty="0">
                <a:solidFill>
                  <a:srgbClr val="706F6F"/>
                </a:solidFill>
                <a:latin typeface="+mn-lt"/>
              </a:rPr>
              <a:t>Daily Mail, 9</a:t>
            </a:r>
            <a:r>
              <a:rPr lang="en-GB" altLang="en-US" sz="1600" b="1" baseline="30000" dirty="0">
                <a:solidFill>
                  <a:srgbClr val="706F6F"/>
                </a:solidFill>
                <a:latin typeface="+mn-lt"/>
              </a:rPr>
              <a:t>th</a:t>
            </a:r>
            <a:r>
              <a:rPr lang="en-GB" altLang="en-US" sz="1600" b="1" dirty="0">
                <a:solidFill>
                  <a:srgbClr val="706F6F"/>
                </a:solidFill>
                <a:latin typeface="+mn-lt"/>
              </a:rPr>
              <a:t> Aug 2002</a:t>
            </a:r>
          </a:p>
        </p:txBody>
      </p:sp>
      <p:sp>
        <p:nvSpPr>
          <p:cNvPr id="10" name="Text Box 32"/>
          <p:cNvSpPr txBox="1">
            <a:spLocks noChangeArrowheads="1"/>
          </p:cNvSpPr>
          <p:nvPr/>
        </p:nvSpPr>
        <p:spPr bwMode="auto">
          <a:xfrm rot="21597053">
            <a:off x="1046446" y="1468043"/>
            <a:ext cx="7094463" cy="987504"/>
          </a:xfrm>
          <a:prstGeom prst="roundRect">
            <a:avLst/>
          </a:prstGeom>
          <a:solidFill>
            <a:srgbClr val="FFFFFF">
              <a:shade val="85000"/>
            </a:srgb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800" b="1" dirty="0">
                <a:solidFill>
                  <a:srgbClr val="706F6F"/>
                </a:solidFill>
                <a:latin typeface="+mj-lt"/>
              </a:rPr>
              <a:t>Mobiles </a:t>
            </a:r>
            <a:r>
              <a:rPr lang="en-GB" altLang="en-US" b="1" dirty="0">
                <a:solidFill>
                  <a:srgbClr val="706F6F"/>
                </a:solidFill>
                <a:latin typeface="+mj-lt"/>
              </a:rPr>
              <a:t>phones</a:t>
            </a:r>
            <a:r>
              <a:rPr lang="en-GB" altLang="en-US" sz="2800" b="1" dirty="0">
                <a:solidFill>
                  <a:srgbClr val="706F6F"/>
                </a:solidFill>
                <a:latin typeface="+mj-lt"/>
              </a:rPr>
              <a:t> </a:t>
            </a:r>
            <a:r>
              <a:rPr lang="en-GB" altLang="en-US" sz="3600" b="1" dirty="0">
                <a:solidFill>
                  <a:srgbClr val="706F6F"/>
                </a:solidFill>
                <a:latin typeface="+mj-lt"/>
              </a:rPr>
              <a:t>cancer</a:t>
            </a:r>
            <a:r>
              <a:rPr lang="en-GB" altLang="en-US" sz="2800" b="1" dirty="0">
                <a:solidFill>
                  <a:srgbClr val="706F6F"/>
                </a:solidFill>
                <a:latin typeface="+mj-lt"/>
              </a:rPr>
              <a:t> </a:t>
            </a:r>
            <a:r>
              <a:rPr lang="en-GB" altLang="en-US" b="1" dirty="0">
                <a:solidFill>
                  <a:srgbClr val="706F6F"/>
                </a:solidFill>
                <a:latin typeface="+mj-lt"/>
              </a:rPr>
              <a:t>inquiry</a:t>
            </a:r>
            <a:endParaRPr lang="en-GB" altLang="en-US" sz="1800" b="1" dirty="0">
              <a:solidFill>
                <a:srgbClr val="706F6F"/>
              </a:solidFill>
              <a:latin typeface="+mj-lt"/>
            </a:endParaRPr>
          </a:p>
          <a:p>
            <a:pPr eaLnBrk="1" hangingPunct="1">
              <a:spcBef>
                <a:spcPct val="0"/>
              </a:spcBef>
              <a:buFontTx/>
              <a:buNone/>
            </a:pPr>
            <a:r>
              <a:rPr lang="en-GB" altLang="en-US" sz="1600" b="1" dirty="0">
                <a:solidFill>
                  <a:srgbClr val="706F6F"/>
                </a:solidFill>
                <a:latin typeface="+mn-lt"/>
              </a:rPr>
              <a:t>Evening Standard, 17</a:t>
            </a:r>
            <a:r>
              <a:rPr lang="en-GB" altLang="en-US" sz="1600" b="1" baseline="30000" dirty="0">
                <a:solidFill>
                  <a:srgbClr val="706F6F"/>
                </a:solidFill>
                <a:latin typeface="+mn-lt"/>
              </a:rPr>
              <a:t>th</a:t>
            </a:r>
            <a:r>
              <a:rPr lang="en-GB" altLang="en-US" sz="1600" b="1" dirty="0">
                <a:solidFill>
                  <a:srgbClr val="706F6F"/>
                </a:solidFill>
                <a:latin typeface="+mn-lt"/>
              </a:rPr>
              <a:t> Jan 2003</a:t>
            </a:r>
          </a:p>
        </p:txBody>
      </p:sp>
      <p:sp>
        <p:nvSpPr>
          <p:cNvPr id="11" name="Text Box 34"/>
          <p:cNvSpPr txBox="1">
            <a:spLocks noChangeArrowheads="1"/>
          </p:cNvSpPr>
          <p:nvPr/>
        </p:nvSpPr>
        <p:spPr bwMode="auto">
          <a:xfrm rot="21597183">
            <a:off x="1046622" y="4917733"/>
            <a:ext cx="7089260" cy="1464231"/>
          </a:xfrm>
          <a:prstGeom prst="roundRect">
            <a:avLst/>
          </a:prstGeom>
          <a:solidFill>
            <a:srgbClr val="FFFFFF">
              <a:shade val="85000"/>
            </a:srgb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b="1" dirty="0">
                <a:solidFill>
                  <a:srgbClr val="706F6F"/>
                </a:solidFill>
                <a:latin typeface="+mj-lt"/>
              </a:rPr>
              <a:t>Trials of GM crops bring new fears</a:t>
            </a:r>
          </a:p>
          <a:p>
            <a:pPr eaLnBrk="1" hangingPunct="1">
              <a:spcBef>
                <a:spcPct val="0"/>
              </a:spcBef>
              <a:buFontTx/>
              <a:buNone/>
            </a:pPr>
            <a:r>
              <a:rPr lang="en-GB" altLang="en-US" b="1" dirty="0">
                <a:solidFill>
                  <a:srgbClr val="706F6F"/>
                </a:solidFill>
                <a:latin typeface="+mj-lt"/>
              </a:rPr>
              <a:t> of 'Frankenstein' food</a:t>
            </a:r>
          </a:p>
          <a:p>
            <a:pPr eaLnBrk="1" hangingPunct="1">
              <a:spcBef>
                <a:spcPct val="0"/>
              </a:spcBef>
              <a:buFontTx/>
              <a:buNone/>
            </a:pPr>
            <a:r>
              <a:rPr lang="en-GB" altLang="en-US" sz="1600" b="1" dirty="0">
                <a:solidFill>
                  <a:srgbClr val="706F6F"/>
                </a:solidFill>
                <a:latin typeface="+mn-lt"/>
              </a:rPr>
              <a:t>Daily Mail, 30</a:t>
            </a:r>
            <a:r>
              <a:rPr lang="en-GB" altLang="en-US" sz="1600" b="1" baseline="30000" dirty="0">
                <a:solidFill>
                  <a:srgbClr val="706F6F"/>
                </a:solidFill>
                <a:latin typeface="+mn-lt"/>
              </a:rPr>
              <a:t>th</a:t>
            </a:r>
            <a:r>
              <a:rPr lang="en-GB" altLang="en-US" sz="1600" b="1" dirty="0">
                <a:solidFill>
                  <a:srgbClr val="706F6F"/>
                </a:solidFill>
                <a:latin typeface="+mn-lt"/>
              </a:rPr>
              <a:t> Dec 2002</a:t>
            </a:r>
          </a:p>
        </p:txBody>
      </p:sp>
    </p:spTree>
    <p:extLst>
      <p:ext uri="{BB962C8B-B14F-4D97-AF65-F5344CB8AC3E}">
        <p14:creationId xmlns:p14="http://schemas.microsoft.com/office/powerpoint/2010/main" val="35804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35EDF-0C3E-4962-86F6-1F1C0EB1E6D7}"/>
              </a:ext>
            </a:extLst>
          </p:cNvPr>
          <p:cNvSpPr txBox="1"/>
          <p:nvPr/>
        </p:nvSpPr>
        <p:spPr>
          <a:xfrm>
            <a:off x="4575672" y="2773496"/>
            <a:ext cx="3040656" cy="1311007"/>
          </a:xfrm>
          <a:prstGeom prst="rect">
            <a:avLst/>
          </a:prstGeom>
          <a:noFill/>
        </p:spPr>
        <p:txBody>
          <a:bodyPr wrap="square" rtlCol="0" anchor="b" anchorCtr="0">
            <a:noAutofit/>
          </a:bodyPr>
          <a:lstStyle/>
          <a:p>
            <a:pPr algn="ctr"/>
            <a:r>
              <a:rPr lang="en-GB" sz="4000" dirty="0">
                <a:solidFill>
                  <a:srgbClr val="4D4D4D"/>
                </a:solidFill>
              </a:rPr>
              <a:t>Making Sense of Forensic Genetics</a:t>
            </a:r>
          </a:p>
        </p:txBody>
      </p:sp>
      <p:sp>
        <p:nvSpPr>
          <p:cNvPr id="4" name="TextBox 3">
            <a:extLst>
              <a:ext uri="{FF2B5EF4-FFF2-40B4-BE49-F238E27FC236}">
                <a16:creationId xmlns:a16="http://schemas.microsoft.com/office/drawing/2014/main" id="{0346A8C3-819A-4728-9A73-600930BEC834}"/>
              </a:ext>
            </a:extLst>
          </p:cNvPr>
          <p:cNvSpPr txBox="1"/>
          <p:nvPr/>
        </p:nvSpPr>
        <p:spPr>
          <a:xfrm>
            <a:off x="1068636" y="615952"/>
            <a:ext cx="2938216" cy="2246769"/>
          </a:xfrm>
          <a:prstGeom prst="rect">
            <a:avLst/>
          </a:prstGeom>
          <a:noFill/>
        </p:spPr>
        <p:txBody>
          <a:bodyPr wrap="square" rtlCol="0" anchor="ctr" anchorCtr="0">
            <a:spAutoFit/>
          </a:bodyPr>
          <a:lstStyle/>
          <a:p>
            <a:pPr algn="ctr"/>
            <a:r>
              <a:rPr lang="en-GB" sz="2800" dirty="0">
                <a:solidFill>
                  <a:schemeClr val="tx1">
                    <a:lumMod val="65000"/>
                    <a:lumOff val="35000"/>
                  </a:schemeClr>
                </a:solidFill>
              </a:rPr>
              <a:t>Legal charities</a:t>
            </a:r>
          </a:p>
          <a:p>
            <a:pPr algn="ctr"/>
            <a:r>
              <a:rPr lang="en-GB" sz="2800" dirty="0">
                <a:solidFill>
                  <a:schemeClr val="tx1">
                    <a:lumMod val="65000"/>
                    <a:lumOff val="35000"/>
                  </a:schemeClr>
                </a:solidFill>
              </a:rPr>
              <a:t>|</a:t>
            </a:r>
          </a:p>
          <a:p>
            <a:pPr algn="ctr"/>
            <a:r>
              <a:rPr lang="en-GB" sz="2800" dirty="0">
                <a:solidFill>
                  <a:schemeClr val="tx1">
                    <a:lumMod val="65000"/>
                    <a:lumOff val="35000"/>
                  </a:schemeClr>
                </a:solidFill>
              </a:rPr>
              <a:t>Legal writers</a:t>
            </a:r>
          </a:p>
          <a:p>
            <a:pPr algn="ctr"/>
            <a:r>
              <a:rPr lang="en-GB" sz="2800" dirty="0">
                <a:solidFill>
                  <a:schemeClr val="tx1">
                    <a:lumMod val="65000"/>
                    <a:lumOff val="35000"/>
                  </a:schemeClr>
                </a:solidFill>
              </a:rPr>
              <a:t>|</a:t>
            </a:r>
          </a:p>
          <a:p>
            <a:pPr algn="ctr"/>
            <a:r>
              <a:rPr lang="en-GB" sz="2800" dirty="0">
                <a:solidFill>
                  <a:schemeClr val="tx1">
                    <a:lumMod val="65000"/>
                    <a:lumOff val="35000"/>
                  </a:schemeClr>
                </a:solidFill>
              </a:rPr>
              <a:t>Barristers</a:t>
            </a:r>
          </a:p>
        </p:txBody>
      </p:sp>
      <p:sp>
        <p:nvSpPr>
          <p:cNvPr id="5" name="Rectangle 4">
            <a:extLst>
              <a:ext uri="{FF2B5EF4-FFF2-40B4-BE49-F238E27FC236}">
                <a16:creationId xmlns:a16="http://schemas.microsoft.com/office/drawing/2014/main" id="{BFACB1E9-F1C9-418D-A255-E197C6C9DE83}"/>
              </a:ext>
            </a:extLst>
          </p:cNvPr>
          <p:cNvSpPr/>
          <p:nvPr/>
        </p:nvSpPr>
        <p:spPr>
          <a:xfrm>
            <a:off x="5270538" y="4921807"/>
            <a:ext cx="3869790" cy="523220"/>
          </a:xfrm>
          <a:prstGeom prst="rect">
            <a:avLst/>
          </a:prstGeom>
        </p:spPr>
        <p:txBody>
          <a:bodyPr wrap="square">
            <a:spAutoFit/>
          </a:bodyPr>
          <a:lstStyle/>
          <a:p>
            <a:r>
              <a:rPr lang="en-GB" sz="2800" dirty="0">
                <a:solidFill>
                  <a:schemeClr val="tx1">
                    <a:lumMod val="65000"/>
                    <a:lumOff val="35000"/>
                  </a:schemeClr>
                </a:solidFill>
              </a:rPr>
              <a:t>Voice of Young Science</a:t>
            </a:r>
          </a:p>
        </p:txBody>
      </p:sp>
      <p:sp>
        <p:nvSpPr>
          <p:cNvPr id="6" name="Rectangle 5">
            <a:extLst>
              <a:ext uri="{FF2B5EF4-FFF2-40B4-BE49-F238E27FC236}">
                <a16:creationId xmlns:a16="http://schemas.microsoft.com/office/drawing/2014/main" id="{458C797C-C07D-4069-8040-A795B6F85FBD}"/>
              </a:ext>
            </a:extLst>
          </p:cNvPr>
          <p:cNvSpPr/>
          <p:nvPr/>
        </p:nvSpPr>
        <p:spPr>
          <a:xfrm>
            <a:off x="883377" y="4553602"/>
            <a:ext cx="3308733" cy="1384995"/>
          </a:xfrm>
          <a:prstGeom prst="rect">
            <a:avLst/>
          </a:prstGeom>
        </p:spPr>
        <p:txBody>
          <a:bodyPr wrap="square">
            <a:spAutoFit/>
          </a:bodyPr>
          <a:lstStyle/>
          <a:p>
            <a:pPr algn="ctr"/>
            <a:r>
              <a:rPr lang="en-GB" sz="2800" dirty="0">
                <a:solidFill>
                  <a:schemeClr val="tx1">
                    <a:lumMod val="65000"/>
                    <a:lumOff val="35000"/>
                  </a:schemeClr>
                </a:solidFill>
              </a:rPr>
              <a:t>College of Policing</a:t>
            </a:r>
          </a:p>
          <a:p>
            <a:pPr algn="ctr"/>
            <a:r>
              <a:rPr lang="en-GB" sz="2800" dirty="0">
                <a:solidFill>
                  <a:schemeClr val="tx1">
                    <a:lumMod val="65000"/>
                    <a:lumOff val="35000"/>
                  </a:schemeClr>
                </a:solidFill>
              </a:rPr>
              <a:t>|</a:t>
            </a:r>
          </a:p>
          <a:p>
            <a:pPr algn="ctr"/>
            <a:r>
              <a:rPr lang="en-GB" sz="2800" dirty="0">
                <a:solidFill>
                  <a:schemeClr val="tx1">
                    <a:lumMod val="65000"/>
                    <a:lumOff val="35000"/>
                  </a:schemeClr>
                </a:solidFill>
              </a:rPr>
              <a:t>Police officers</a:t>
            </a:r>
          </a:p>
        </p:txBody>
      </p:sp>
      <p:cxnSp>
        <p:nvCxnSpPr>
          <p:cNvPr id="8" name="Straight Connector 7">
            <a:extLst>
              <a:ext uri="{FF2B5EF4-FFF2-40B4-BE49-F238E27FC236}">
                <a16:creationId xmlns:a16="http://schemas.microsoft.com/office/drawing/2014/main" id="{102C7B31-AB90-4125-A6F8-60D849273BF9}"/>
              </a:ext>
            </a:extLst>
          </p:cNvPr>
          <p:cNvCxnSpPr/>
          <p:nvPr/>
        </p:nvCxnSpPr>
        <p:spPr>
          <a:xfrm flipH="1" flipV="1">
            <a:off x="3770617" y="2006941"/>
            <a:ext cx="644679" cy="440675"/>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00C3271-0C2C-4C01-9A52-FDBA664E8C12}"/>
              </a:ext>
            </a:extLst>
          </p:cNvPr>
          <p:cNvCxnSpPr>
            <a:cxnSpLocks/>
          </p:cNvCxnSpPr>
          <p:nvPr/>
        </p:nvCxnSpPr>
        <p:spPr>
          <a:xfrm flipH="1">
            <a:off x="4184765" y="4197909"/>
            <a:ext cx="482716" cy="462099"/>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89B9022-5694-4502-87D1-FFCC61CC8A46}"/>
              </a:ext>
            </a:extLst>
          </p:cNvPr>
          <p:cNvSpPr/>
          <p:nvPr/>
        </p:nvSpPr>
        <p:spPr>
          <a:xfrm>
            <a:off x="5270538" y="354342"/>
            <a:ext cx="2413802" cy="523220"/>
          </a:xfrm>
          <a:prstGeom prst="rect">
            <a:avLst/>
          </a:prstGeom>
        </p:spPr>
        <p:txBody>
          <a:bodyPr wrap="none">
            <a:spAutoFit/>
          </a:bodyPr>
          <a:lstStyle/>
          <a:p>
            <a:r>
              <a:rPr lang="en-GB" sz="2800" dirty="0">
                <a:solidFill>
                  <a:schemeClr val="tx1">
                    <a:lumMod val="65000"/>
                    <a:lumOff val="35000"/>
                  </a:schemeClr>
                </a:solidFill>
              </a:rPr>
              <a:t>Potential jurors</a:t>
            </a:r>
          </a:p>
        </p:txBody>
      </p:sp>
      <p:sp>
        <p:nvSpPr>
          <p:cNvPr id="13" name="Rectangle 12">
            <a:extLst>
              <a:ext uri="{FF2B5EF4-FFF2-40B4-BE49-F238E27FC236}">
                <a16:creationId xmlns:a16="http://schemas.microsoft.com/office/drawing/2014/main" id="{459A8E05-6876-4408-A7D9-4555D92540E1}"/>
              </a:ext>
            </a:extLst>
          </p:cNvPr>
          <p:cNvSpPr/>
          <p:nvPr/>
        </p:nvSpPr>
        <p:spPr>
          <a:xfrm>
            <a:off x="8692308" y="1529874"/>
            <a:ext cx="3151440" cy="523220"/>
          </a:xfrm>
          <a:prstGeom prst="rect">
            <a:avLst/>
          </a:prstGeom>
        </p:spPr>
        <p:txBody>
          <a:bodyPr wrap="none">
            <a:spAutoFit/>
          </a:bodyPr>
          <a:lstStyle/>
          <a:p>
            <a:r>
              <a:rPr lang="en-GB" sz="2800" dirty="0">
                <a:solidFill>
                  <a:schemeClr val="tx1">
                    <a:lumMod val="65000"/>
                    <a:lumOff val="35000"/>
                  </a:schemeClr>
                </a:solidFill>
              </a:rPr>
              <a:t>Crime fiction writers</a:t>
            </a:r>
          </a:p>
        </p:txBody>
      </p:sp>
      <p:sp>
        <p:nvSpPr>
          <p:cNvPr id="14" name="Rectangle 13">
            <a:extLst>
              <a:ext uri="{FF2B5EF4-FFF2-40B4-BE49-F238E27FC236}">
                <a16:creationId xmlns:a16="http://schemas.microsoft.com/office/drawing/2014/main" id="{271FEE78-9230-4162-90CF-4E353B63DC57}"/>
              </a:ext>
            </a:extLst>
          </p:cNvPr>
          <p:cNvSpPr/>
          <p:nvPr/>
        </p:nvSpPr>
        <p:spPr>
          <a:xfrm>
            <a:off x="9970651" y="2726058"/>
            <a:ext cx="1724318" cy="523220"/>
          </a:xfrm>
          <a:prstGeom prst="rect">
            <a:avLst/>
          </a:prstGeom>
        </p:spPr>
        <p:txBody>
          <a:bodyPr wrap="none">
            <a:spAutoFit/>
          </a:bodyPr>
          <a:lstStyle/>
          <a:p>
            <a:r>
              <a:rPr lang="en-GB" sz="2800" dirty="0">
                <a:solidFill>
                  <a:schemeClr val="tx1">
                    <a:lumMod val="65000"/>
                    <a:lumOff val="35000"/>
                  </a:schemeClr>
                </a:solidFill>
              </a:rPr>
              <a:t>Journalists</a:t>
            </a:r>
          </a:p>
        </p:txBody>
      </p:sp>
      <p:sp>
        <p:nvSpPr>
          <p:cNvPr id="15" name="Rectangle 14">
            <a:extLst>
              <a:ext uri="{FF2B5EF4-FFF2-40B4-BE49-F238E27FC236}">
                <a16:creationId xmlns:a16="http://schemas.microsoft.com/office/drawing/2014/main" id="{E7556CD1-AA05-4195-BCEA-4E2CECBD137F}"/>
              </a:ext>
            </a:extLst>
          </p:cNvPr>
          <p:cNvSpPr/>
          <p:nvPr/>
        </p:nvSpPr>
        <p:spPr>
          <a:xfrm>
            <a:off x="8595413" y="3795660"/>
            <a:ext cx="1905458" cy="523220"/>
          </a:xfrm>
          <a:prstGeom prst="rect">
            <a:avLst/>
          </a:prstGeom>
        </p:spPr>
        <p:txBody>
          <a:bodyPr wrap="none">
            <a:spAutoFit/>
          </a:bodyPr>
          <a:lstStyle/>
          <a:p>
            <a:r>
              <a:rPr lang="en-GB" sz="2800" dirty="0">
                <a:solidFill>
                  <a:schemeClr val="tx1">
                    <a:lumMod val="65000"/>
                    <a:lumOff val="35000"/>
                  </a:schemeClr>
                </a:solidFill>
              </a:rPr>
              <a:t>Genealogist</a:t>
            </a:r>
          </a:p>
        </p:txBody>
      </p:sp>
      <p:cxnSp>
        <p:nvCxnSpPr>
          <p:cNvPr id="16" name="Straight Connector 15">
            <a:extLst>
              <a:ext uri="{FF2B5EF4-FFF2-40B4-BE49-F238E27FC236}">
                <a16:creationId xmlns:a16="http://schemas.microsoft.com/office/drawing/2014/main" id="{76E3545E-104E-4D51-84A5-47A2845AB2A0}"/>
              </a:ext>
            </a:extLst>
          </p:cNvPr>
          <p:cNvCxnSpPr>
            <a:cxnSpLocks/>
          </p:cNvCxnSpPr>
          <p:nvPr/>
        </p:nvCxnSpPr>
        <p:spPr>
          <a:xfrm>
            <a:off x="6676221" y="4210357"/>
            <a:ext cx="159935" cy="449651"/>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FAEF21C-B448-478F-A906-0E4322417C0F}"/>
              </a:ext>
            </a:extLst>
          </p:cNvPr>
          <p:cNvCxnSpPr>
            <a:cxnSpLocks/>
          </p:cNvCxnSpPr>
          <p:nvPr/>
        </p:nvCxnSpPr>
        <p:spPr>
          <a:xfrm>
            <a:off x="7832993" y="3795660"/>
            <a:ext cx="525627" cy="132203"/>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26A9003-B12F-4201-BC94-9D941F0F347C}"/>
              </a:ext>
            </a:extLst>
          </p:cNvPr>
          <p:cNvCxnSpPr>
            <a:cxnSpLocks/>
          </p:cNvCxnSpPr>
          <p:nvPr/>
        </p:nvCxnSpPr>
        <p:spPr>
          <a:xfrm>
            <a:off x="8061352" y="2912125"/>
            <a:ext cx="630956" cy="47716"/>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ED1BAF7-CF67-4CC9-B210-88A9295CE58C}"/>
              </a:ext>
            </a:extLst>
          </p:cNvPr>
          <p:cNvCxnSpPr>
            <a:cxnSpLocks/>
          </p:cNvCxnSpPr>
          <p:nvPr/>
        </p:nvCxnSpPr>
        <p:spPr>
          <a:xfrm flipH="1" flipV="1">
            <a:off x="6275363" y="977288"/>
            <a:ext cx="10051" cy="570655"/>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87536DA-0CE1-4AD9-BD26-00A1F96174AE}"/>
              </a:ext>
            </a:extLst>
          </p:cNvPr>
          <p:cNvCxnSpPr>
            <a:cxnSpLocks/>
          </p:cNvCxnSpPr>
          <p:nvPr/>
        </p:nvCxnSpPr>
        <p:spPr>
          <a:xfrm flipV="1">
            <a:off x="7898274" y="2006941"/>
            <a:ext cx="572319" cy="172621"/>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4747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01B98C-D948-4A0C-930B-78AEAC8E108B}"/>
              </a:ext>
            </a:extLst>
          </p:cNvPr>
          <p:cNvSpPr txBox="1"/>
          <p:nvPr/>
        </p:nvSpPr>
        <p:spPr>
          <a:xfrm>
            <a:off x="2158621" y="1659285"/>
            <a:ext cx="7874758" cy="3539430"/>
          </a:xfrm>
          <a:prstGeom prst="rect">
            <a:avLst/>
          </a:prstGeom>
          <a:noFill/>
        </p:spPr>
        <p:txBody>
          <a:bodyPr wrap="square" rtlCol="0">
            <a:spAutoFit/>
          </a:bodyPr>
          <a:lstStyle/>
          <a:p>
            <a:r>
              <a:rPr lang="en-GB" sz="3200" b="1" i="0" dirty="0">
                <a:effectLst/>
                <a:latin typeface="Bariol" panose="02000506040000020003" pitchFamily="50" charset="0"/>
              </a:rPr>
              <a:t>“Instead of trying to turn politicians into scientists, we should ask: what are the insights and resources from research that would help politicians scrutinise the evidence and the policies, and are they using them?” </a:t>
            </a:r>
          </a:p>
          <a:p>
            <a:r>
              <a:rPr lang="en-GB" sz="3200" b="1" i="0" dirty="0">
                <a:effectLst/>
                <a:latin typeface="Bariol" panose="02000506040000020003" pitchFamily="50" charset="0"/>
              </a:rPr>
              <a:t>– Tracey Brown</a:t>
            </a:r>
          </a:p>
          <a:p>
            <a:endParaRPr lang="en-GB" sz="3200" dirty="0">
              <a:latin typeface="Bariol" panose="02000506040000020003" pitchFamily="50" charset="0"/>
            </a:endParaRPr>
          </a:p>
        </p:txBody>
      </p:sp>
    </p:spTree>
    <p:extLst>
      <p:ext uri="{BB962C8B-B14F-4D97-AF65-F5344CB8AC3E}">
        <p14:creationId xmlns:p14="http://schemas.microsoft.com/office/powerpoint/2010/main" val="1174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5922D5-A15B-4CAA-A804-FE6FB06B2406}"/>
              </a:ext>
            </a:extLst>
          </p:cNvPr>
          <p:cNvSpPr txBox="1">
            <a:spLocks/>
          </p:cNvSpPr>
          <p:nvPr/>
        </p:nvSpPr>
        <p:spPr>
          <a:xfrm>
            <a:off x="838200" y="365125"/>
            <a:ext cx="6985000" cy="7662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0000"/>
                </a:solidFill>
                <a:effectLst/>
                <a:uLnTx/>
                <a:uFillTx/>
                <a:latin typeface="Bariol" panose="02000506040000020003" pitchFamily="50" charset="0"/>
                <a:sym typeface="Arial"/>
              </a:rPr>
              <a:t>Policy brief cheat sheet</a:t>
            </a:r>
          </a:p>
        </p:txBody>
      </p:sp>
      <p:pic>
        <p:nvPicPr>
          <p:cNvPr id="10" name="Picture 9">
            <a:extLst>
              <a:ext uri="{FF2B5EF4-FFF2-40B4-BE49-F238E27FC236}">
                <a16:creationId xmlns:a16="http://schemas.microsoft.com/office/drawing/2014/main" id="{349D374C-383C-46D1-91B2-AC981EC9E352}"/>
              </a:ext>
            </a:extLst>
          </p:cNvPr>
          <p:cNvPicPr>
            <a:picLocks noChangeAspect="1"/>
          </p:cNvPicPr>
          <p:nvPr/>
        </p:nvPicPr>
        <p:blipFill>
          <a:blip r:embed="rId3"/>
          <a:stretch>
            <a:fillRect/>
          </a:stretch>
        </p:blipFill>
        <p:spPr>
          <a:xfrm>
            <a:off x="528667" y="1131401"/>
            <a:ext cx="5636358" cy="5204096"/>
          </a:xfrm>
          <a:prstGeom prst="rect">
            <a:avLst/>
          </a:prstGeom>
        </p:spPr>
      </p:pic>
      <p:sp>
        <p:nvSpPr>
          <p:cNvPr id="13" name="TextBox 12">
            <a:extLst>
              <a:ext uri="{FF2B5EF4-FFF2-40B4-BE49-F238E27FC236}">
                <a16:creationId xmlns:a16="http://schemas.microsoft.com/office/drawing/2014/main" id="{56D6B3A5-D794-4825-BEE2-9528C15FB10B}"/>
              </a:ext>
            </a:extLst>
          </p:cNvPr>
          <p:cNvSpPr txBox="1"/>
          <p:nvPr/>
        </p:nvSpPr>
        <p:spPr>
          <a:xfrm>
            <a:off x="6272118" y="4004528"/>
            <a:ext cx="3430682" cy="830997"/>
          </a:xfrm>
          <a:prstGeom prst="rect">
            <a:avLst/>
          </a:prstGeom>
          <a:solidFill>
            <a:schemeClr val="bg1"/>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0000"/>
                </a:solidFill>
                <a:effectLst/>
                <a:uLnTx/>
                <a:uFillTx/>
                <a:latin typeface="Arial"/>
                <a:cs typeface="Arial"/>
                <a:sym typeface="Arial"/>
              </a:rPr>
              <a:t>Ask yourself, ‘So what?’ You may have a good piece of research, but you need to provide context about how your work fits into the wider societal picture.</a:t>
            </a:r>
          </a:p>
        </p:txBody>
      </p:sp>
      <p:cxnSp>
        <p:nvCxnSpPr>
          <p:cNvPr id="14" name="Straight Arrow Connector 13">
            <a:extLst>
              <a:ext uri="{FF2B5EF4-FFF2-40B4-BE49-F238E27FC236}">
                <a16:creationId xmlns:a16="http://schemas.microsoft.com/office/drawing/2014/main" id="{09E56261-3993-4D6B-A03C-3BEDF97F33B5}"/>
              </a:ext>
            </a:extLst>
          </p:cNvPr>
          <p:cNvCxnSpPr>
            <a:cxnSpLocks/>
          </p:cNvCxnSpPr>
          <p:nvPr/>
        </p:nvCxnSpPr>
        <p:spPr>
          <a:xfrm flipH="1" flipV="1">
            <a:off x="4191000" y="4271256"/>
            <a:ext cx="2091492" cy="123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FD46662-4949-4151-9397-FB12A5BB3659}"/>
              </a:ext>
            </a:extLst>
          </p:cNvPr>
          <p:cNvSpPr txBox="1"/>
          <p:nvPr/>
        </p:nvSpPr>
        <p:spPr>
          <a:xfrm>
            <a:off x="6272118" y="2124821"/>
            <a:ext cx="4152900" cy="646331"/>
          </a:xfrm>
          <a:prstGeom prst="rect">
            <a:avLst/>
          </a:prstGeom>
          <a:solidFill>
            <a:schemeClr val="bg1"/>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FF0000"/>
                </a:solidFill>
                <a:effectLst/>
                <a:uLnTx/>
                <a:uFillTx/>
                <a:latin typeface="Arial"/>
                <a:cs typeface="Arial"/>
                <a:sym typeface="Arial"/>
              </a:rPr>
              <a:t>Policymakers are extremely time poor. If you can help take something off their plate instead of adding something new on to it, you are more likely to get a response.</a:t>
            </a:r>
            <a:endParaRPr kumimoji="0" lang="en-GB" sz="1200" b="0" i="0" u="none" strike="noStrike" kern="0" cap="none" spc="0" normalizeH="0" baseline="0" noProof="0" dirty="0">
              <a:ln>
                <a:noFill/>
              </a:ln>
              <a:solidFill>
                <a:srgbClr val="FF0000"/>
              </a:solidFill>
              <a:effectLst/>
              <a:uLnTx/>
              <a:uFillTx/>
              <a:latin typeface="Arial"/>
              <a:cs typeface="Arial"/>
              <a:sym typeface="Arial"/>
            </a:endParaRPr>
          </a:p>
        </p:txBody>
      </p:sp>
      <p:cxnSp>
        <p:nvCxnSpPr>
          <p:cNvPr id="16" name="Straight Arrow Connector 15">
            <a:extLst>
              <a:ext uri="{FF2B5EF4-FFF2-40B4-BE49-F238E27FC236}">
                <a16:creationId xmlns:a16="http://schemas.microsoft.com/office/drawing/2014/main" id="{850F518C-BB55-4D5B-A1F6-82CD5A907B7F}"/>
              </a:ext>
            </a:extLst>
          </p:cNvPr>
          <p:cNvCxnSpPr>
            <a:cxnSpLocks/>
          </p:cNvCxnSpPr>
          <p:nvPr/>
        </p:nvCxnSpPr>
        <p:spPr>
          <a:xfrm flipH="1">
            <a:off x="5472858" y="2487946"/>
            <a:ext cx="799261" cy="549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6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5922D5-A15B-4CAA-A804-FE6FB06B2406}"/>
              </a:ext>
            </a:extLst>
          </p:cNvPr>
          <p:cNvSpPr txBox="1">
            <a:spLocks/>
          </p:cNvSpPr>
          <p:nvPr/>
        </p:nvSpPr>
        <p:spPr>
          <a:xfrm>
            <a:off x="838200" y="365125"/>
            <a:ext cx="6985000" cy="7662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0000"/>
                </a:solidFill>
                <a:effectLst/>
                <a:uLnTx/>
                <a:uFillTx/>
                <a:latin typeface="Bariol" panose="02000506040000020003" pitchFamily="50" charset="0"/>
                <a:sym typeface="Arial"/>
              </a:rPr>
              <a:t>Policy brief cheat sheet</a:t>
            </a:r>
          </a:p>
        </p:txBody>
      </p:sp>
      <p:pic>
        <p:nvPicPr>
          <p:cNvPr id="9" name="Picture 8">
            <a:extLst>
              <a:ext uri="{FF2B5EF4-FFF2-40B4-BE49-F238E27FC236}">
                <a16:creationId xmlns:a16="http://schemas.microsoft.com/office/drawing/2014/main" id="{8E7C6CF3-925F-4AA1-83DE-7490649A574B}"/>
              </a:ext>
            </a:extLst>
          </p:cNvPr>
          <p:cNvPicPr>
            <a:picLocks noChangeAspect="1"/>
          </p:cNvPicPr>
          <p:nvPr/>
        </p:nvPicPr>
        <p:blipFill>
          <a:blip r:embed="rId3"/>
          <a:stretch>
            <a:fillRect/>
          </a:stretch>
        </p:blipFill>
        <p:spPr>
          <a:xfrm>
            <a:off x="6278126" y="1131401"/>
            <a:ext cx="5607731" cy="5931582"/>
          </a:xfrm>
          <a:prstGeom prst="rect">
            <a:avLst/>
          </a:prstGeom>
        </p:spPr>
      </p:pic>
      <p:sp>
        <p:nvSpPr>
          <p:cNvPr id="11" name="TextBox 10">
            <a:extLst>
              <a:ext uri="{FF2B5EF4-FFF2-40B4-BE49-F238E27FC236}">
                <a16:creationId xmlns:a16="http://schemas.microsoft.com/office/drawing/2014/main" id="{FA199C50-BDF5-4E16-8A43-0AC369E5C4B9}"/>
              </a:ext>
            </a:extLst>
          </p:cNvPr>
          <p:cNvSpPr txBox="1"/>
          <p:nvPr/>
        </p:nvSpPr>
        <p:spPr>
          <a:xfrm>
            <a:off x="1084220" y="2782669"/>
            <a:ext cx="4762402" cy="646331"/>
          </a:xfrm>
          <a:prstGeom prst="rect">
            <a:avLst/>
          </a:prstGeom>
          <a:solidFill>
            <a:schemeClr val="bg1"/>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0000"/>
                </a:solidFill>
                <a:effectLst/>
                <a:uLnTx/>
                <a:uFillTx/>
                <a:latin typeface="Arial"/>
                <a:cs typeface="Arial"/>
                <a:sym typeface="Arial"/>
              </a:rPr>
              <a:t>Explain how your research relates to a specific problem they are trying to solve. You can include more information in an appendix, but make sure you get your top 3 key messages right </a:t>
            </a:r>
            <a:r>
              <a:rPr lang="en-GB" sz="1200" dirty="0">
                <a:solidFill>
                  <a:srgbClr val="FF0000"/>
                </a:solidFill>
              </a:rPr>
              <a:t>first</a:t>
            </a:r>
            <a:r>
              <a:rPr kumimoji="0" lang="en-GB" sz="1200" b="0" i="0" u="none" strike="noStrike" kern="0" cap="none" spc="0" normalizeH="0" baseline="0" noProof="0" dirty="0">
                <a:ln>
                  <a:noFill/>
                </a:ln>
                <a:solidFill>
                  <a:srgbClr val="FF0000"/>
                </a:solidFill>
                <a:effectLst/>
                <a:uLnTx/>
                <a:uFillTx/>
                <a:latin typeface="Arial"/>
                <a:cs typeface="Arial"/>
                <a:sym typeface="Arial"/>
              </a:rPr>
              <a:t>.</a:t>
            </a:r>
            <a:endParaRPr kumimoji="0" lang="en-GB" sz="1400" b="0" i="0" u="none" strike="noStrike" kern="0" cap="none" spc="0" normalizeH="0" baseline="0" noProof="0" dirty="0">
              <a:ln>
                <a:noFill/>
              </a:ln>
              <a:solidFill>
                <a:srgbClr val="FF0000"/>
              </a:solidFill>
              <a:effectLst/>
              <a:uLnTx/>
              <a:uFillTx/>
              <a:latin typeface="Arial"/>
              <a:cs typeface="Arial"/>
              <a:sym typeface="Arial"/>
            </a:endParaRPr>
          </a:p>
        </p:txBody>
      </p:sp>
      <p:cxnSp>
        <p:nvCxnSpPr>
          <p:cNvPr id="12" name="Straight Arrow Connector 11">
            <a:extLst>
              <a:ext uri="{FF2B5EF4-FFF2-40B4-BE49-F238E27FC236}">
                <a16:creationId xmlns:a16="http://schemas.microsoft.com/office/drawing/2014/main" id="{B7055965-C20E-45C7-AB43-BDAF45D86EE0}"/>
              </a:ext>
            </a:extLst>
          </p:cNvPr>
          <p:cNvCxnSpPr>
            <a:cxnSpLocks/>
          </p:cNvCxnSpPr>
          <p:nvPr/>
        </p:nvCxnSpPr>
        <p:spPr>
          <a:xfrm>
            <a:off x="5041900" y="3429000"/>
            <a:ext cx="1574800" cy="766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CD3200C-A502-4CD3-ACF4-C0E0AB5F7274}"/>
              </a:ext>
            </a:extLst>
          </p:cNvPr>
          <p:cNvSpPr txBox="1"/>
          <p:nvPr/>
        </p:nvSpPr>
        <p:spPr>
          <a:xfrm>
            <a:off x="838200" y="4792665"/>
            <a:ext cx="5008422" cy="847920"/>
          </a:xfrm>
          <a:prstGeom prst="rect">
            <a:avLst/>
          </a:prstGeom>
          <a:solidFill>
            <a:schemeClr val="bg1"/>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0000"/>
                </a:solidFill>
                <a:effectLst/>
                <a:uLnTx/>
                <a:uFillTx/>
                <a:latin typeface="Arial"/>
                <a:cs typeface="Arial"/>
                <a:sym typeface="Arial"/>
              </a:rPr>
              <a:t>What committees are they on? What did they vote for recently? What have they listed as their interest issues? If you understand this, you’ll be able to tap into the reasons why they might advocate your research and ideas.</a:t>
            </a:r>
            <a:endParaRPr kumimoji="0" lang="en-GB" sz="1400" b="0" i="0" u="none" strike="noStrike" kern="0" cap="none" spc="0" normalizeH="0" baseline="0" noProof="0" dirty="0">
              <a:ln>
                <a:noFill/>
              </a:ln>
              <a:solidFill>
                <a:srgbClr val="FF0000"/>
              </a:solidFill>
              <a:effectLst/>
              <a:uLnTx/>
              <a:uFillTx/>
              <a:latin typeface="Arial"/>
              <a:cs typeface="Arial"/>
              <a:sym typeface="Arial"/>
            </a:endParaRPr>
          </a:p>
        </p:txBody>
      </p:sp>
      <p:cxnSp>
        <p:nvCxnSpPr>
          <p:cNvPr id="18" name="Straight Arrow Connector 17">
            <a:extLst>
              <a:ext uri="{FF2B5EF4-FFF2-40B4-BE49-F238E27FC236}">
                <a16:creationId xmlns:a16="http://schemas.microsoft.com/office/drawing/2014/main" id="{0888EC1C-091C-46F2-B016-B69783DEA0F2}"/>
              </a:ext>
            </a:extLst>
          </p:cNvPr>
          <p:cNvCxnSpPr>
            <a:cxnSpLocks/>
          </p:cNvCxnSpPr>
          <p:nvPr/>
        </p:nvCxnSpPr>
        <p:spPr>
          <a:xfrm>
            <a:off x="5556399" y="5640796"/>
            <a:ext cx="844401" cy="950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155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E71BB8-6BAA-4404-9D51-30D97DB6AC1E}"/>
              </a:ext>
            </a:extLst>
          </p:cNvPr>
          <p:cNvSpPr>
            <a:spLocks noGrp="1"/>
          </p:cNvSpPr>
          <p:nvPr>
            <p:ph type="body" sz="quarter" idx="12"/>
          </p:nvPr>
        </p:nvSpPr>
        <p:spPr>
          <a:xfrm>
            <a:off x="550863" y="557717"/>
            <a:ext cx="8046872" cy="943307"/>
          </a:xfrm>
        </p:spPr>
        <p:txBody>
          <a:bodyPr/>
          <a:lstStyle/>
          <a:p>
            <a:r>
              <a:rPr lang="en-GB" dirty="0">
                <a:latin typeface="Bariol" panose="02000506040000020003" pitchFamily="50" charset="0"/>
              </a:rPr>
              <a:t>If you just remember these, you’ll be fine</a:t>
            </a:r>
          </a:p>
        </p:txBody>
      </p:sp>
      <p:sp>
        <p:nvSpPr>
          <p:cNvPr id="8" name="TextBox 7">
            <a:extLst>
              <a:ext uri="{FF2B5EF4-FFF2-40B4-BE49-F238E27FC236}">
                <a16:creationId xmlns:a16="http://schemas.microsoft.com/office/drawing/2014/main" id="{DCFD09B3-ED02-4B3B-A4FF-F0EF57C61B22}"/>
              </a:ext>
            </a:extLst>
          </p:cNvPr>
          <p:cNvSpPr txBox="1"/>
          <p:nvPr/>
        </p:nvSpPr>
        <p:spPr>
          <a:xfrm>
            <a:off x="1238500" y="1940656"/>
            <a:ext cx="2981739" cy="3416320"/>
          </a:xfrm>
          <a:prstGeom prst="rect">
            <a:avLst/>
          </a:prstGeom>
          <a:noFill/>
        </p:spPr>
        <p:txBody>
          <a:bodyPr wrap="square" rtlCol="0">
            <a:spAutoFit/>
          </a:bodyPr>
          <a:lstStyle/>
          <a:p>
            <a:r>
              <a:rPr lang="en-GB" sz="1800" b="1" dirty="0">
                <a:latin typeface="Roboto" panose="02000000000000000000" pitchFamily="2" charset="0"/>
                <a:ea typeface="Roboto" panose="02000000000000000000" pitchFamily="2" charset="0"/>
              </a:rPr>
              <a:t>Making connections:</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Be visible</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Find the movers and shakers</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Find allies</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Use institutional networks</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Find your MP</a:t>
            </a:r>
          </a:p>
        </p:txBody>
      </p:sp>
      <p:sp>
        <p:nvSpPr>
          <p:cNvPr id="9" name="TextBox 8">
            <a:extLst>
              <a:ext uri="{FF2B5EF4-FFF2-40B4-BE49-F238E27FC236}">
                <a16:creationId xmlns:a16="http://schemas.microsoft.com/office/drawing/2014/main" id="{1C997638-7F54-4660-9197-87112248837C}"/>
              </a:ext>
            </a:extLst>
          </p:cNvPr>
          <p:cNvSpPr txBox="1"/>
          <p:nvPr/>
        </p:nvSpPr>
        <p:spPr>
          <a:xfrm>
            <a:off x="4886263" y="1940656"/>
            <a:ext cx="3922643" cy="3693319"/>
          </a:xfrm>
          <a:prstGeom prst="rect">
            <a:avLst/>
          </a:prstGeom>
          <a:noFill/>
        </p:spPr>
        <p:txBody>
          <a:bodyPr wrap="square" rtlCol="0">
            <a:spAutoFit/>
          </a:bodyPr>
          <a:lstStyle/>
          <a:p>
            <a:r>
              <a:rPr lang="en-GB" sz="1800" b="1" dirty="0">
                <a:latin typeface="Roboto" panose="02000000000000000000" pitchFamily="2" charset="0"/>
                <a:ea typeface="Roboto" panose="02000000000000000000" pitchFamily="2" charset="0"/>
              </a:rPr>
              <a:t>Presenting research:</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‘So what?’</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Where is your topic in the policy cycle?</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Understand the policymaking process</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Be brief</a:t>
            </a:r>
          </a:p>
          <a:p>
            <a:endParaRPr lang="en-GB" sz="1800"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Provide context</a:t>
            </a:r>
          </a:p>
        </p:txBody>
      </p:sp>
    </p:spTree>
    <p:extLst>
      <p:ext uri="{BB962C8B-B14F-4D97-AF65-F5344CB8AC3E}">
        <p14:creationId xmlns:p14="http://schemas.microsoft.com/office/powerpoint/2010/main" val="2053617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66CD1682-C4EE-48E2-AD02-C7CA4B413F98}"/>
              </a:ext>
            </a:extLst>
          </p:cNvPr>
          <p:cNvPicPr>
            <a:picLocks noChangeAspect="1"/>
          </p:cNvPicPr>
          <p:nvPr/>
        </p:nvPicPr>
        <p:blipFill rotWithShape="1">
          <a:blip r:embed="rId3"/>
          <a:srcRect l="5385" t="18408" r="5006" b="9472"/>
          <a:stretch/>
        </p:blipFill>
        <p:spPr>
          <a:xfrm>
            <a:off x="1355307" y="1722550"/>
            <a:ext cx="8928533" cy="4042145"/>
          </a:xfrm>
          <a:prstGeom prst="rect">
            <a:avLst/>
          </a:prstGeom>
        </p:spPr>
      </p:pic>
      <p:sp>
        <p:nvSpPr>
          <p:cNvPr id="10" name="TextBox 9">
            <a:extLst>
              <a:ext uri="{FF2B5EF4-FFF2-40B4-BE49-F238E27FC236}">
                <a16:creationId xmlns:a16="http://schemas.microsoft.com/office/drawing/2014/main" id="{547CB14F-66D2-40A6-9212-7FE54FA0BD38}"/>
              </a:ext>
            </a:extLst>
          </p:cNvPr>
          <p:cNvSpPr txBox="1"/>
          <p:nvPr/>
        </p:nvSpPr>
        <p:spPr>
          <a:xfrm>
            <a:off x="630865" y="946297"/>
            <a:ext cx="10352568" cy="461665"/>
          </a:xfrm>
          <a:prstGeom prst="rect">
            <a:avLst/>
          </a:prstGeom>
          <a:noFill/>
        </p:spPr>
        <p:txBody>
          <a:bodyPr wrap="square" rtlCol="0">
            <a:spAutoFit/>
          </a:bodyPr>
          <a:lstStyle/>
          <a:p>
            <a:r>
              <a:rPr lang="en-GB" sz="2400" b="1" dirty="0">
                <a:latin typeface="Bariol" panose="02000506040000020003" pitchFamily="50" charset="0"/>
              </a:rPr>
              <a:t>The Open Innovation Team’s top tips to influencing policy-makers:</a:t>
            </a:r>
          </a:p>
        </p:txBody>
      </p:sp>
    </p:spTree>
    <p:extLst>
      <p:ext uri="{BB962C8B-B14F-4D97-AF65-F5344CB8AC3E}">
        <p14:creationId xmlns:p14="http://schemas.microsoft.com/office/powerpoint/2010/main" val="2471198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2"/>
          </p:nvPr>
        </p:nvSpPr>
        <p:spPr>
          <a:xfrm>
            <a:off x="5744319" y="1500776"/>
            <a:ext cx="6447681" cy="1524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06F6F"/>
              </a:buClr>
              <a:buSzPts val="2800"/>
              <a:buFont typeface="Arial"/>
              <a:buNone/>
            </a:pPr>
            <a:r>
              <a:rPr lang="en-GB" sz="2400" dirty="0">
                <a:latin typeface="Bariol" panose="02000506040000020003" pitchFamily="50" charset="0"/>
                <a:ea typeface="Arial"/>
                <a:cs typeface="Arial"/>
                <a:sym typeface="Arial"/>
              </a:rPr>
              <a:t>Emily Jesper-Mir: emily@senseaboutscience.org</a:t>
            </a:r>
            <a:endParaRPr lang="en-GB" sz="2400" b="0" i="0" u="none" strike="noStrike" cap="none" dirty="0">
              <a:solidFill>
                <a:srgbClr val="706F6F"/>
              </a:solidFill>
              <a:latin typeface="Bariol" panose="02000506040000020003" pitchFamily="50" charset="0"/>
              <a:ea typeface="Arial"/>
              <a:cs typeface="Arial"/>
              <a:sym typeface="Arial"/>
            </a:endParaRPr>
          </a:p>
          <a:p>
            <a:pPr marL="0" marR="0" lvl="0" indent="0" algn="l" rtl="0">
              <a:lnSpc>
                <a:spcPct val="90000"/>
              </a:lnSpc>
              <a:spcBef>
                <a:spcPts val="0"/>
              </a:spcBef>
              <a:spcAft>
                <a:spcPts val="0"/>
              </a:spcAft>
              <a:buClr>
                <a:srgbClr val="706F6F"/>
              </a:buClr>
              <a:buSzPts val="2800"/>
              <a:buFont typeface="Arial"/>
              <a:buNone/>
            </a:pPr>
            <a:endParaRPr sz="2400" dirty="0">
              <a:latin typeface="Bariol" panose="02000506040000020003" pitchFamily="50" charset="0"/>
            </a:endParaRPr>
          </a:p>
          <a:p>
            <a:pPr marL="0" marR="0" lvl="0" indent="0" algn="l" rtl="0">
              <a:lnSpc>
                <a:spcPct val="90000"/>
              </a:lnSpc>
              <a:spcBef>
                <a:spcPts val="1000"/>
              </a:spcBef>
              <a:spcAft>
                <a:spcPts val="0"/>
              </a:spcAft>
              <a:buClr>
                <a:srgbClr val="706F6F"/>
              </a:buClr>
              <a:buSzPts val="2800"/>
              <a:buFont typeface="Arial"/>
              <a:buNone/>
            </a:pPr>
            <a:r>
              <a:rPr lang="en-GB" sz="2400" b="0" i="0" u="none" strike="noStrike" cap="none" dirty="0">
                <a:solidFill>
                  <a:srgbClr val="706F6F"/>
                </a:solidFill>
                <a:latin typeface="Bariol" panose="02000506040000020003" pitchFamily="50" charset="0"/>
                <a:ea typeface="Arial"/>
                <a:cs typeface="Arial"/>
                <a:sym typeface="Arial"/>
              </a:rPr>
              <a:t>Ilaina Khairulzaman: ilaina@senseaboutscience.org</a:t>
            </a:r>
          </a:p>
          <a:p>
            <a:pPr marL="0" marR="0" lvl="0" indent="0" algn="l" rtl="0">
              <a:lnSpc>
                <a:spcPct val="90000"/>
              </a:lnSpc>
              <a:spcBef>
                <a:spcPts val="1000"/>
              </a:spcBef>
              <a:spcAft>
                <a:spcPts val="0"/>
              </a:spcAft>
              <a:buClr>
                <a:srgbClr val="706F6F"/>
              </a:buClr>
              <a:buSzPts val="2800"/>
              <a:buFont typeface="Arial"/>
              <a:buNone/>
            </a:pPr>
            <a:endParaRPr lang="en-GB" sz="2400" dirty="0">
              <a:latin typeface="Bariol" panose="02000506040000020003" pitchFamily="50" charset="0"/>
              <a:cs typeface="Arial"/>
              <a:sym typeface="Arial"/>
            </a:endParaRPr>
          </a:p>
          <a:p>
            <a:pPr marL="0" marR="0" lvl="0" indent="0" algn="l" rtl="0">
              <a:lnSpc>
                <a:spcPct val="90000"/>
              </a:lnSpc>
              <a:spcBef>
                <a:spcPts val="1000"/>
              </a:spcBef>
              <a:spcAft>
                <a:spcPts val="0"/>
              </a:spcAft>
              <a:buClr>
                <a:srgbClr val="706F6F"/>
              </a:buClr>
              <a:buSzPts val="2800"/>
              <a:buFont typeface="Arial"/>
              <a:buNone/>
            </a:pPr>
            <a:r>
              <a:rPr lang="en-GB" sz="2400" dirty="0">
                <a:latin typeface="Bariol" panose="02000506040000020003" pitchFamily="50" charset="0"/>
                <a:cs typeface="Arial"/>
                <a:sym typeface="Arial"/>
              </a:rPr>
              <a:t>Drop us a line if you want us to support your researchers with:</a:t>
            </a:r>
          </a:p>
          <a:p>
            <a:pPr marL="0" marR="0" lvl="0" indent="0" algn="l" rtl="0">
              <a:lnSpc>
                <a:spcPct val="90000"/>
              </a:lnSpc>
              <a:spcBef>
                <a:spcPts val="1000"/>
              </a:spcBef>
              <a:spcAft>
                <a:spcPts val="0"/>
              </a:spcAft>
              <a:buClr>
                <a:srgbClr val="706F6F"/>
              </a:buClr>
              <a:buSzPts val="2800"/>
              <a:buFont typeface="Arial"/>
              <a:buNone/>
            </a:pPr>
            <a:r>
              <a:rPr lang="en-GB" sz="2400" dirty="0">
                <a:latin typeface="Bariol" panose="02000506040000020003" pitchFamily="50" charset="0"/>
                <a:cs typeface="Arial"/>
                <a:sym typeface="Arial"/>
              </a:rPr>
              <a:t>- policy engagement training</a:t>
            </a:r>
          </a:p>
          <a:p>
            <a:pPr marL="0" marR="0" lvl="0" indent="0" algn="l" rtl="0">
              <a:lnSpc>
                <a:spcPct val="90000"/>
              </a:lnSpc>
              <a:spcBef>
                <a:spcPts val="1000"/>
              </a:spcBef>
              <a:spcAft>
                <a:spcPts val="0"/>
              </a:spcAft>
              <a:buClr>
                <a:srgbClr val="706F6F"/>
              </a:buClr>
              <a:buSzPts val="2800"/>
              <a:buFont typeface="Arial"/>
              <a:buNone/>
            </a:pPr>
            <a:r>
              <a:rPr lang="en-GB" sz="2400" dirty="0">
                <a:latin typeface="Bariol" panose="02000506040000020003" pitchFamily="50" charset="0"/>
                <a:cs typeface="Arial"/>
                <a:sym typeface="Arial"/>
              </a:rPr>
              <a:t>- public engagement partnership or training</a:t>
            </a:r>
          </a:p>
          <a:p>
            <a:pPr marL="0" marR="0" lvl="0" indent="0" algn="l" rtl="0">
              <a:lnSpc>
                <a:spcPct val="90000"/>
              </a:lnSpc>
              <a:spcBef>
                <a:spcPts val="1000"/>
              </a:spcBef>
              <a:spcAft>
                <a:spcPts val="0"/>
              </a:spcAft>
              <a:buClr>
                <a:srgbClr val="706F6F"/>
              </a:buClr>
              <a:buSzPts val="2800"/>
              <a:buFont typeface="Arial"/>
              <a:buNone/>
            </a:pPr>
            <a:r>
              <a:rPr lang="en-GB" sz="2400" dirty="0">
                <a:latin typeface="Bariol" panose="02000506040000020003" pitchFamily="50" charset="0"/>
                <a:cs typeface="Arial"/>
                <a:sym typeface="Arial"/>
              </a:rPr>
              <a:t>- capacity building for </a:t>
            </a:r>
            <a:r>
              <a:rPr lang="en-GB" sz="2400" b="1" dirty="0">
                <a:latin typeface="Bariol" panose="02000506040000020003" pitchFamily="50" charset="0"/>
                <a:cs typeface="Arial"/>
                <a:sym typeface="Arial"/>
              </a:rPr>
              <a:t>early career researchers </a:t>
            </a:r>
            <a:r>
              <a:rPr lang="en-GB" sz="2400" dirty="0">
                <a:latin typeface="Bariol" panose="02000506040000020003" pitchFamily="50" charset="0"/>
                <a:cs typeface="Arial"/>
                <a:sym typeface="Arial"/>
              </a:rPr>
              <a:t>with media, public and policy engagement</a:t>
            </a:r>
            <a:endParaRPr sz="2400" dirty="0">
              <a:latin typeface="Bariol" panose="02000506040000020003" pitchFamily="50" charset="0"/>
            </a:endParaRPr>
          </a:p>
          <a:p>
            <a:pPr marL="0" marR="0" lvl="0" indent="0" algn="l" rtl="0">
              <a:lnSpc>
                <a:spcPct val="90000"/>
              </a:lnSpc>
              <a:spcBef>
                <a:spcPts val="1000"/>
              </a:spcBef>
              <a:spcAft>
                <a:spcPts val="0"/>
              </a:spcAft>
              <a:buClr>
                <a:srgbClr val="706F6F"/>
              </a:buClr>
              <a:buSzPts val="2800"/>
              <a:buFont typeface="Arial"/>
              <a:buNone/>
            </a:pPr>
            <a:endParaRPr sz="2400" dirty="0">
              <a:latin typeface="Bariol" panose="02000506040000020003" pitchFamily="50"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850" y="2014483"/>
            <a:ext cx="10896600" cy="523220"/>
          </a:xfrm>
          <a:prstGeom prst="rect">
            <a:avLst/>
          </a:prstGeom>
        </p:spPr>
        <p:txBody>
          <a:bodyPr wrap="square">
            <a:spAutoFit/>
          </a:bodyPr>
          <a:lstStyle/>
          <a:p>
            <a:pPr lvl="1">
              <a:defRPr/>
            </a:pPr>
            <a:endParaRPr lang="en-GB" sz="2800" dirty="0">
              <a:ea typeface="Calibri" pitchFamily="34" charset="0"/>
              <a:cs typeface="Times New Roman" pitchFamily="18" charset="0"/>
            </a:endParaRPr>
          </a:p>
        </p:txBody>
      </p:sp>
      <p:sp>
        <p:nvSpPr>
          <p:cNvPr id="6" name="Rectangle 5">
            <a:extLst>
              <a:ext uri="{FF2B5EF4-FFF2-40B4-BE49-F238E27FC236}">
                <a16:creationId xmlns:a16="http://schemas.microsoft.com/office/drawing/2014/main" id="{443CAA60-0FC2-4D7F-9154-E982005099D5}"/>
              </a:ext>
            </a:extLst>
          </p:cNvPr>
          <p:cNvSpPr/>
          <p:nvPr/>
        </p:nvSpPr>
        <p:spPr>
          <a:xfrm>
            <a:off x="1119500" y="2951946"/>
            <a:ext cx="9131300" cy="1077218"/>
          </a:xfrm>
          <a:prstGeom prst="rect">
            <a:avLst/>
          </a:prstGeom>
        </p:spPr>
        <p:txBody>
          <a:bodyPr wrap="square">
            <a:spAutoFit/>
          </a:bodyPr>
          <a:lstStyle/>
          <a:p>
            <a:pPr marL="457200" lvl="1" algn="ctr">
              <a:defRPr/>
            </a:pPr>
            <a:r>
              <a:rPr lang="en-GB" sz="3600" b="1" dirty="0">
                <a:latin typeface="Bariol" panose="02000506040000020003" pitchFamily="50" charset="0"/>
                <a:ea typeface="Calibri" pitchFamily="34" charset="0"/>
                <a:cs typeface="Times New Roman" pitchFamily="18" charset="0"/>
              </a:rPr>
              <a:t>DISCUSSION TIME</a:t>
            </a:r>
          </a:p>
          <a:p>
            <a:pPr marL="914400" lvl="1" indent="-457200">
              <a:buFont typeface="Arial" panose="020B0604020202020204" pitchFamily="34" charset="0"/>
              <a:buChar char="•"/>
              <a:defRPr/>
            </a:pPr>
            <a:endParaRPr lang="en-GB" sz="2800" dirty="0">
              <a:ea typeface="Calibri" pitchFamily="34" charset="0"/>
              <a:cs typeface="Times New Roman" pitchFamily="18" charset="0"/>
            </a:endParaRPr>
          </a:p>
        </p:txBody>
      </p:sp>
    </p:spTree>
    <p:extLst>
      <p:ext uri="{BB962C8B-B14F-4D97-AF65-F5344CB8AC3E}">
        <p14:creationId xmlns:p14="http://schemas.microsoft.com/office/powerpoint/2010/main" val="279838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building&#10;&#10;Description automatically generated">
            <a:extLst>
              <a:ext uri="{FF2B5EF4-FFF2-40B4-BE49-F238E27FC236}">
                <a16:creationId xmlns:a16="http://schemas.microsoft.com/office/drawing/2014/main" id="{2CEAC566-C864-4CEF-B003-80BE96E6290C}"/>
              </a:ext>
            </a:extLst>
          </p:cNvPr>
          <p:cNvPicPr>
            <a:picLocks noChangeAspect="1"/>
          </p:cNvPicPr>
          <p:nvPr/>
        </p:nvPicPr>
        <p:blipFill>
          <a:blip r:embed="rId3"/>
          <a:stretch>
            <a:fillRect/>
          </a:stretch>
        </p:blipFill>
        <p:spPr>
          <a:xfrm>
            <a:off x="1352550" y="1659696"/>
            <a:ext cx="9486900" cy="3538608"/>
          </a:xfrm>
          <a:prstGeom prst="rect">
            <a:avLst/>
          </a:prstGeom>
        </p:spPr>
      </p:pic>
    </p:spTree>
    <p:extLst>
      <p:ext uri="{BB962C8B-B14F-4D97-AF65-F5344CB8AC3E}">
        <p14:creationId xmlns:p14="http://schemas.microsoft.com/office/powerpoint/2010/main" val="117512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A5CAAED-5201-49C4-A077-E03EC6CAEF63}"/>
              </a:ext>
            </a:extLst>
          </p:cNvPr>
          <p:cNvPicPr>
            <a:picLocks noChangeAspect="1"/>
          </p:cNvPicPr>
          <p:nvPr/>
        </p:nvPicPr>
        <p:blipFill>
          <a:blip r:embed="rId3"/>
          <a:stretch>
            <a:fillRect/>
          </a:stretch>
        </p:blipFill>
        <p:spPr>
          <a:xfrm>
            <a:off x="2773784" y="1911878"/>
            <a:ext cx="6644431" cy="3034244"/>
          </a:xfrm>
          <a:prstGeom prst="rect">
            <a:avLst/>
          </a:prstGeom>
        </p:spPr>
      </p:pic>
    </p:spTree>
    <p:extLst>
      <p:ext uri="{BB962C8B-B14F-4D97-AF65-F5344CB8AC3E}">
        <p14:creationId xmlns:p14="http://schemas.microsoft.com/office/powerpoint/2010/main" val="164690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F3181A7F-9ECF-44DA-8E62-D85639800EC0}"/>
              </a:ext>
            </a:extLst>
          </p:cNvPr>
          <p:cNvPicPr>
            <a:picLocks noChangeAspect="1"/>
          </p:cNvPicPr>
          <p:nvPr/>
        </p:nvPicPr>
        <p:blipFill>
          <a:blip r:embed="rId3"/>
          <a:stretch>
            <a:fillRect/>
          </a:stretch>
        </p:blipFill>
        <p:spPr>
          <a:xfrm>
            <a:off x="4102110" y="1435110"/>
            <a:ext cx="3987780" cy="3987780"/>
          </a:xfrm>
          <a:prstGeom prst="rect">
            <a:avLst/>
          </a:prstGeom>
        </p:spPr>
      </p:pic>
    </p:spTree>
    <p:extLst>
      <p:ext uri="{BB962C8B-B14F-4D97-AF65-F5344CB8AC3E}">
        <p14:creationId xmlns:p14="http://schemas.microsoft.com/office/powerpoint/2010/main" val="337503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7234C8-1625-495E-AAB1-87E9308C93B2}"/>
              </a:ext>
            </a:extLst>
          </p:cNvPr>
          <p:cNvPicPr>
            <a:picLocks noChangeAspect="1"/>
          </p:cNvPicPr>
          <p:nvPr/>
        </p:nvPicPr>
        <p:blipFill>
          <a:blip r:embed="rId3"/>
          <a:stretch>
            <a:fillRect/>
          </a:stretch>
        </p:blipFill>
        <p:spPr>
          <a:xfrm>
            <a:off x="488598" y="1383901"/>
            <a:ext cx="11214804" cy="4090197"/>
          </a:xfrm>
          <a:prstGeom prst="rect">
            <a:avLst/>
          </a:prstGeom>
        </p:spPr>
      </p:pic>
    </p:spTree>
    <p:extLst>
      <p:ext uri="{BB962C8B-B14F-4D97-AF65-F5344CB8AC3E}">
        <p14:creationId xmlns:p14="http://schemas.microsoft.com/office/powerpoint/2010/main" val="239167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3762375" y="5064125"/>
            <a:ext cx="914400" cy="9144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GB" sz="4000" b="0" i="0" u="none" strike="noStrike" cap="none">
                <a:solidFill>
                  <a:srgbClr val="4D4D4D"/>
                </a:solidFill>
                <a:latin typeface="Calibri"/>
                <a:ea typeface="Calibri"/>
                <a:cs typeface="Calibri"/>
                <a:sym typeface="Calibri"/>
              </a:rPr>
              <a:t> </a:t>
            </a:r>
            <a:endParaRPr/>
          </a:p>
          <a:p>
            <a:pPr marL="0" marR="0" lvl="0" indent="0" algn="l" rtl="0">
              <a:spcBef>
                <a:spcPts val="0"/>
              </a:spcBef>
              <a:spcAft>
                <a:spcPts val="0"/>
              </a:spcAft>
              <a:buNone/>
            </a:pPr>
            <a:r>
              <a:rPr lang="en-GB" sz="4000" b="0" i="0" u="none" strike="noStrike" cap="none">
                <a:solidFill>
                  <a:srgbClr val="4D4D4D"/>
                </a:solidFill>
                <a:latin typeface="Calibri"/>
                <a:ea typeface="Calibri"/>
                <a:cs typeface="Calibri"/>
                <a:sym typeface="Calibri"/>
              </a:rPr>
              <a:t> </a:t>
            </a:r>
            <a:endParaRPr/>
          </a:p>
          <a:p>
            <a:pPr marL="0" marR="0" lvl="0" indent="0" algn="l" rtl="0">
              <a:spcBef>
                <a:spcPts val="0"/>
              </a:spcBef>
              <a:spcAft>
                <a:spcPts val="0"/>
              </a:spcAft>
              <a:buNone/>
            </a:pPr>
            <a:endParaRPr sz="4000" b="0" i="0" u="none" strike="noStrike" cap="none">
              <a:solidFill>
                <a:srgbClr val="4D4D4D"/>
              </a:solidFill>
              <a:latin typeface="Calibri"/>
              <a:ea typeface="Calibri"/>
              <a:cs typeface="Calibri"/>
              <a:sym typeface="Calibri"/>
            </a:endParaRPr>
          </a:p>
        </p:txBody>
      </p:sp>
      <p:sp>
        <p:nvSpPr>
          <p:cNvPr id="137" name="Shape 137"/>
          <p:cNvSpPr txBox="1"/>
          <p:nvPr/>
        </p:nvSpPr>
        <p:spPr>
          <a:xfrm>
            <a:off x="3762375" y="703264"/>
            <a:ext cx="7620000" cy="3699404"/>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4000" b="0" i="0" u="none" strike="noStrike" cap="none">
              <a:solidFill>
                <a:srgbClr val="4D4D4D"/>
              </a:solidFill>
              <a:latin typeface="Calibri"/>
              <a:ea typeface="Calibri"/>
              <a:cs typeface="Calibri"/>
              <a:sym typeface="Calibri"/>
            </a:endParaRPr>
          </a:p>
        </p:txBody>
      </p:sp>
      <p:sp>
        <p:nvSpPr>
          <p:cNvPr id="139" name="Shape 139"/>
          <p:cNvSpPr txBox="1"/>
          <p:nvPr/>
        </p:nvSpPr>
        <p:spPr>
          <a:xfrm>
            <a:off x="5125575" y="1684715"/>
            <a:ext cx="6256800" cy="358351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0" i="0" u="none" strike="noStrike" cap="none" dirty="0">
                <a:solidFill>
                  <a:srgbClr val="606060"/>
                </a:solidFill>
                <a:latin typeface="Bariol" panose="02000506040000020003" pitchFamily="50" charset="0"/>
                <a:sym typeface="Arial"/>
              </a:rPr>
              <a:t>Can someone outside government work out what the government is proposing to do and why?</a:t>
            </a:r>
          </a:p>
          <a:p>
            <a:pPr marL="457200" marR="0" lvl="0" indent="-355600" algn="l" rtl="0">
              <a:spcBef>
                <a:spcPts val="2000"/>
              </a:spcBef>
              <a:spcAft>
                <a:spcPts val="0"/>
              </a:spcAft>
              <a:buClr>
                <a:srgbClr val="606060"/>
              </a:buClr>
              <a:buSzPts val="2000"/>
              <a:buFont typeface="Roboto"/>
              <a:buChar char="●"/>
            </a:pPr>
            <a:r>
              <a:rPr lang="en-GB" sz="1600" b="0" i="0" u="none" strike="noStrike" cap="none" dirty="0">
                <a:solidFill>
                  <a:srgbClr val="606060"/>
                </a:solidFill>
                <a:latin typeface="Roboto" panose="02000000000000000000" pitchFamily="2" charset="0"/>
                <a:ea typeface="Roboto" panose="02000000000000000000" pitchFamily="2" charset="0"/>
                <a:cs typeface="Roboto"/>
                <a:sym typeface="Roboto"/>
              </a:rPr>
              <a:t>Analysed policies from past 12 months from 13 departments</a:t>
            </a:r>
          </a:p>
          <a:p>
            <a:pPr marL="457200" marR="0" lvl="0" indent="-355600" algn="l" rtl="0">
              <a:lnSpc>
                <a:spcPct val="150000"/>
              </a:lnSpc>
              <a:spcBef>
                <a:spcPts val="2000"/>
              </a:spcBef>
              <a:spcAft>
                <a:spcPts val="0"/>
              </a:spcAft>
              <a:buClr>
                <a:srgbClr val="606060"/>
              </a:buClr>
              <a:buSzPts val="2000"/>
              <a:buFont typeface="Roboto"/>
              <a:buChar char="●"/>
            </a:pPr>
            <a:r>
              <a:rPr lang="en-GB" sz="1600" dirty="0">
                <a:solidFill>
                  <a:srgbClr val="606060"/>
                </a:solidFill>
                <a:latin typeface="Roboto" panose="02000000000000000000" pitchFamily="2" charset="0"/>
                <a:ea typeface="Roboto" panose="02000000000000000000" pitchFamily="2" charset="0"/>
                <a:cs typeface="Roboto"/>
                <a:sym typeface="Roboto"/>
              </a:rPr>
              <a:t>P</a:t>
            </a:r>
            <a:r>
              <a:rPr lang="en-GB" sz="1600" b="0" i="0" u="none" strike="noStrike" cap="none" dirty="0">
                <a:solidFill>
                  <a:srgbClr val="606060"/>
                </a:solidFill>
                <a:latin typeface="Roboto" panose="02000000000000000000" pitchFamily="2" charset="0"/>
                <a:ea typeface="Roboto" panose="02000000000000000000" pitchFamily="2" charset="0"/>
                <a:cs typeface="Roboto"/>
                <a:sym typeface="Roboto"/>
              </a:rPr>
              <a:t>olicy: an intervention aiming to change the status quo</a:t>
            </a:r>
            <a:endParaRPr sz="1600" b="0" i="0" u="none" strike="noStrike" cap="none" dirty="0">
              <a:solidFill>
                <a:srgbClr val="606060"/>
              </a:solidFill>
              <a:latin typeface="Roboto" panose="02000000000000000000" pitchFamily="2" charset="0"/>
              <a:ea typeface="Roboto" panose="02000000000000000000" pitchFamily="2" charset="0"/>
              <a:cs typeface="Roboto"/>
              <a:sym typeface="Roboto"/>
            </a:endParaRPr>
          </a:p>
          <a:p>
            <a:pPr marL="457200" lvl="0" indent="-355600" rtl="0">
              <a:lnSpc>
                <a:spcPct val="150000"/>
              </a:lnSpc>
              <a:spcBef>
                <a:spcPts val="0"/>
              </a:spcBef>
              <a:spcAft>
                <a:spcPts val="0"/>
              </a:spcAft>
              <a:buClr>
                <a:srgbClr val="606060"/>
              </a:buClr>
              <a:buSzPts val="2000"/>
              <a:buFont typeface="Roboto"/>
              <a:buChar char="●"/>
            </a:pPr>
            <a:r>
              <a:rPr lang="en-GB" sz="1600" dirty="0">
                <a:solidFill>
                  <a:srgbClr val="606060"/>
                </a:solidFill>
                <a:latin typeface="Roboto" panose="02000000000000000000" pitchFamily="2" charset="0"/>
                <a:ea typeface="Roboto" panose="02000000000000000000" pitchFamily="2" charset="0"/>
                <a:cs typeface="Roboto"/>
                <a:sym typeface="Roboto"/>
              </a:rPr>
              <a:t>Policy documents: </a:t>
            </a:r>
            <a:r>
              <a:rPr lang="en-GB" sz="1600" b="1" dirty="0">
                <a:solidFill>
                  <a:srgbClr val="606060"/>
                </a:solidFill>
                <a:latin typeface="Roboto" panose="02000000000000000000" pitchFamily="2" charset="0"/>
                <a:ea typeface="Roboto" panose="02000000000000000000" pitchFamily="2" charset="0"/>
                <a:cs typeface="Roboto"/>
                <a:sym typeface="Roboto"/>
              </a:rPr>
              <a:t>First time the policy was put before the public with some detail</a:t>
            </a:r>
            <a:endParaRPr sz="1600" dirty="0">
              <a:solidFill>
                <a:srgbClr val="606060"/>
              </a:solidFill>
              <a:latin typeface="Roboto" panose="02000000000000000000" pitchFamily="2" charset="0"/>
              <a:ea typeface="Roboto" panose="02000000000000000000" pitchFamily="2" charset="0"/>
              <a:cs typeface="Roboto"/>
              <a:sym typeface="Roboto"/>
            </a:endParaRPr>
          </a:p>
          <a:p>
            <a:pPr marL="457200" marR="0" lvl="0" indent="-355600" algn="l" rtl="0">
              <a:lnSpc>
                <a:spcPct val="150000"/>
              </a:lnSpc>
              <a:spcBef>
                <a:spcPts val="0"/>
              </a:spcBef>
              <a:spcAft>
                <a:spcPts val="0"/>
              </a:spcAft>
              <a:buClr>
                <a:srgbClr val="606060"/>
              </a:buClr>
              <a:buSzPts val="2000"/>
              <a:buFont typeface="Roboto"/>
              <a:buChar char="●"/>
            </a:pPr>
            <a:r>
              <a:rPr lang="en-GB" sz="1600" b="0" i="0" u="none" strike="noStrike" cap="none" dirty="0">
                <a:solidFill>
                  <a:srgbClr val="606060"/>
                </a:solidFill>
                <a:latin typeface="Roboto" panose="02000000000000000000" pitchFamily="2" charset="0"/>
                <a:ea typeface="Roboto" panose="02000000000000000000" pitchFamily="2" charset="0"/>
                <a:cs typeface="Roboto"/>
                <a:sym typeface="Roboto"/>
              </a:rPr>
              <a:t>Our report highlighted good and bad practice</a:t>
            </a:r>
            <a:endParaRPr sz="1600" dirty="0">
              <a:solidFill>
                <a:srgbClr val="606060"/>
              </a:solidFill>
              <a:latin typeface="Roboto" panose="02000000000000000000" pitchFamily="2" charset="0"/>
              <a:ea typeface="Roboto" panose="02000000000000000000" pitchFamily="2" charset="0"/>
            </a:endParaRPr>
          </a:p>
          <a:p>
            <a:pPr marL="457200" marR="0" lvl="0" indent="-355600" algn="l" rtl="0">
              <a:lnSpc>
                <a:spcPct val="150000"/>
              </a:lnSpc>
              <a:spcBef>
                <a:spcPts val="0"/>
              </a:spcBef>
              <a:spcAft>
                <a:spcPts val="0"/>
              </a:spcAft>
              <a:buClr>
                <a:srgbClr val="606060"/>
              </a:buClr>
              <a:buSzPts val="2000"/>
              <a:buFont typeface="Roboto"/>
              <a:buChar char="●"/>
            </a:pPr>
            <a:r>
              <a:rPr lang="en-GB" sz="1600" b="0" i="0" u="none" strike="noStrike" cap="none" dirty="0">
                <a:solidFill>
                  <a:srgbClr val="606060"/>
                </a:solidFill>
                <a:latin typeface="Roboto" panose="02000000000000000000" pitchFamily="2" charset="0"/>
                <a:ea typeface="Roboto" panose="02000000000000000000" pitchFamily="2" charset="0"/>
                <a:cs typeface="Roboto"/>
                <a:sym typeface="Roboto"/>
              </a:rPr>
              <a:t>Collaboration with departments (directors of analysis), before and after research and publication </a:t>
            </a:r>
            <a:endParaRPr sz="1600" dirty="0">
              <a:solidFill>
                <a:srgbClr val="606060"/>
              </a:solidFill>
              <a:latin typeface="Roboto" panose="02000000000000000000" pitchFamily="2" charset="0"/>
              <a:ea typeface="Roboto" panose="02000000000000000000" pitchFamily="2" charset="0"/>
            </a:endParaRPr>
          </a:p>
          <a:p>
            <a:pPr marL="342900" marR="0" lvl="0" indent="-215900" algn="l" rtl="0">
              <a:lnSpc>
                <a:spcPct val="150000"/>
              </a:lnSpc>
              <a:spcBef>
                <a:spcPts val="0"/>
              </a:spcBef>
              <a:spcAft>
                <a:spcPts val="0"/>
              </a:spcAft>
              <a:buClr>
                <a:schemeClr val="dk1"/>
              </a:buClr>
              <a:buSzPts val="2000"/>
              <a:buFont typeface="Arial"/>
              <a:buNone/>
            </a:pPr>
            <a:endParaRPr sz="2000" b="0" i="0" u="none" strike="noStrike" cap="none" dirty="0">
              <a:solidFill>
                <a:srgbClr val="606060"/>
              </a:solidFill>
              <a:latin typeface="Roboto"/>
              <a:ea typeface="Roboto"/>
              <a:cs typeface="Roboto"/>
              <a:sym typeface="Roboto"/>
            </a:endParaRPr>
          </a:p>
        </p:txBody>
      </p:sp>
      <p:sp>
        <p:nvSpPr>
          <p:cNvPr id="140" name="Shape 140"/>
          <p:cNvSpPr txBox="1"/>
          <p:nvPr/>
        </p:nvSpPr>
        <p:spPr>
          <a:xfrm>
            <a:off x="2465478" y="6560453"/>
            <a:ext cx="9423400" cy="115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sz="1600" b="0" i="0" u="none" strike="noStrike" cap="none">
                <a:solidFill>
                  <a:srgbClr val="4D4D4D"/>
                </a:solidFill>
                <a:latin typeface="Roboto"/>
                <a:ea typeface="Roboto"/>
                <a:cs typeface="Roboto"/>
                <a:sym typeface="Roboto"/>
              </a:rPr>
              <a:t>senseaboutscience.org/activities/transparency-evidence/</a:t>
            </a:r>
            <a:endParaRPr/>
          </a:p>
        </p:txBody>
      </p:sp>
      <p:pic>
        <p:nvPicPr>
          <p:cNvPr id="3" name="Picture 2">
            <a:extLst>
              <a:ext uri="{FF2B5EF4-FFF2-40B4-BE49-F238E27FC236}">
                <a16:creationId xmlns:a16="http://schemas.microsoft.com/office/drawing/2014/main" id="{13432A7A-6E66-4D64-8076-A7D18F8FBB41}"/>
              </a:ext>
            </a:extLst>
          </p:cNvPr>
          <p:cNvPicPr>
            <a:picLocks noChangeAspect="1"/>
          </p:cNvPicPr>
          <p:nvPr/>
        </p:nvPicPr>
        <p:blipFill rotWithShape="1">
          <a:blip r:embed="rId3"/>
          <a:srcRect l="43768" t="7388" r="-2250" b="790"/>
          <a:stretch/>
        </p:blipFill>
        <p:spPr>
          <a:xfrm>
            <a:off x="590550" y="1210583"/>
            <a:ext cx="4086225" cy="45317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326C02CF-87D9-4811-918A-79A02F54C203}"/>
              </a:ext>
            </a:extLst>
          </p:cNvPr>
          <p:cNvPicPr>
            <a:picLocks noChangeAspect="1"/>
          </p:cNvPicPr>
          <p:nvPr/>
        </p:nvPicPr>
        <p:blipFill>
          <a:blip r:embed="rId3"/>
          <a:stretch>
            <a:fillRect/>
          </a:stretch>
        </p:blipFill>
        <p:spPr>
          <a:xfrm>
            <a:off x="1674885" y="1602810"/>
            <a:ext cx="8533861" cy="3138413"/>
          </a:xfrm>
          <a:prstGeom prst="rect">
            <a:avLst/>
          </a:prstGeom>
        </p:spPr>
      </p:pic>
    </p:spTree>
    <p:extLst>
      <p:ext uri="{BB962C8B-B14F-4D97-AF65-F5344CB8AC3E}">
        <p14:creationId xmlns:p14="http://schemas.microsoft.com/office/powerpoint/2010/main" val="407003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92561A-36C3-4D12-B5F1-4812F4CE8A84}"/>
              </a:ext>
            </a:extLst>
          </p:cNvPr>
          <p:cNvSpPr txBox="1"/>
          <p:nvPr/>
        </p:nvSpPr>
        <p:spPr>
          <a:xfrm>
            <a:off x="6278880" y="2782669"/>
            <a:ext cx="6309360" cy="646331"/>
          </a:xfrm>
          <a:prstGeom prst="rect">
            <a:avLst/>
          </a:prstGeom>
          <a:noFill/>
        </p:spPr>
        <p:txBody>
          <a:bodyPr wrap="square" rtlCol="0">
            <a:spAutoFit/>
          </a:bodyPr>
          <a:lstStyle/>
          <a:p>
            <a:r>
              <a:rPr lang="en-GB" sz="3600" dirty="0">
                <a:latin typeface="Bariol" panose="02000506040000020003" pitchFamily="50" charset="0"/>
              </a:rPr>
              <a:t>Introduction to Policy</a:t>
            </a:r>
          </a:p>
        </p:txBody>
      </p:sp>
    </p:spTree>
    <p:extLst>
      <p:ext uri="{BB962C8B-B14F-4D97-AF65-F5344CB8AC3E}">
        <p14:creationId xmlns:p14="http://schemas.microsoft.com/office/powerpoint/2010/main" val="417684797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nse about Science Template MASTER">
  <a:themeElements>
    <a:clrScheme name="Sense about Science">
      <a:dk1>
        <a:srgbClr val="4C4C4C"/>
      </a:dk1>
      <a:lt1>
        <a:srgbClr val="FFFFFF"/>
      </a:lt1>
      <a:dk2>
        <a:srgbClr val="004C42"/>
      </a:dk2>
      <a:lt2>
        <a:srgbClr val="E7E6E6"/>
      </a:lt2>
      <a:accent1>
        <a:srgbClr val="00A8E0"/>
      </a:accent1>
      <a:accent2>
        <a:srgbClr val="E22219"/>
      </a:accent2>
      <a:accent3>
        <a:srgbClr val="A5A5A5"/>
      </a:accent3>
      <a:accent4>
        <a:srgbClr val="8AADA2"/>
      </a:accent4>
      <a:accent5>
        <a:srgbClr val="0B8BE1"/>
      </a:accent5>
      <a:accent6>
        <a:srgbClr val="A8ADA1"/>
      </a:accent6>
      <a:hlink>
        <a:srgbClr val="00A8E0"/>
      </a:hlink>
      <a:folHlink>
        <a:srgbClr val="E22219"/>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b" anchorCtr="0">
        <a:noAutofit/>
      </a:bodyPr>
      <a:lstStyle>
        <a:defPPr>
          <a:defRPr sz="4000" dirty="0" smtClean="0">
            <a:solidFill>
              <a:srgbClr val="4D4D4D"/>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5747</Words>
  <Application>Microsoft Office PowerPoint</Application>
  <PresentationFormat>Breedbeeld</PresentationFormat>
  <Paragraphs>359</Paragraphs>
  <Slides>27</Slides>
  <Notes>25</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27</vt:i4>
      </vt:variant>
    </vt:vector>
  </HeadingPairs>
  <TitlesOfParts>
    <vt:vector size="37" baseType="lpstr">
      <vt:lpstr>Roboto</vt:lpstr>
      <vt:lpstr>Times New Roman</vt:lpstr>
      <vt:lpstr>GT Walsheim</vt:lpstr>
      <vt:lpstr>Bariol</vt:lpstr>
      <vt:lpstr>Arial</vt:lpstr>
      <vt:lpstr>Calibri Light</vt:lpstr>
      <vt:lpstr>Calibri</vt:lpstr>
      <vt:lpstr>ＭＳ Ｐゴシック</vt:lpstr>
      <vt:lpstr>Office Theme</vt:lpstr>
      <vt:lpstr>Sense about Science Template MASTER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Hamid Khan</dc:creator>
  <cp:lastModifiedBy>Jelmer Gerritsen</cp:lastModifiedBy>
  <cp:revision>98</cp:revision>
  <cp:lastPrinted>2019-05-30T11:24:53Z</cp:lastPrinted>
  <dcterms:modified xsi:type="dcterms:W3CDTF">2020-09-11T13:34:20Z</dcterms:modified>
</cp:coreProperties>
</file>